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5" r:id="rId1"/>
    <p:sldMasterId id="2147483666" r:id="rId2"/>
  </p:sldMasterIdLst>
  <p:notesMasterIdLst>
    <p:notesMasterId r:id="rId12"/>
  </p:notesMasterIdLst>
  <p:sldIdLst>
    <p:sldId id="256" r:id="rId3"/>
    <p:sldId id="296" r:id="rId4"/>
    <p:sldId id="257" r:id="rId5"/>
    <p:sldId id="299" r:id="rId6"/>
    <p:sldId id="298" r:id="rId7"/>
    <p:sldId id="302" r:id="rId8"/>
    <p:sldId id="262" r:id="rId9"/>
    <p:sldId id="266" r:id="rId10"/>
    <p:sldId id="280" r:id="rId11"/>
  </p:sldIdLst>
  <p:sldSz cx="9144000" cy="5143500" type="screen16x9"/>
  <p:notesSz cx="6858000" cy="9144000"/>
  <p:embeddedFontLst>
    <p:embeddedFont>
      <p:font typeface="Bree Serif" panose="020B0604020202020204" charset="0"/>
      <p:regular r:id="rId13"/>
    </p:embeddedFon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Proxima Nova" panose="020B0604020202020204" charset="0"/>
      <p:regular r:id="rId18"/>
      <p:bold r:id="rId19"/>
      <p:italic r:id="rId20"/>
      <p:boldItalic r:id="rId21"/>
    </p:embeddedFont>
    <p:embeddedFont>
      <p:font typeface="Proxima Nova Semibold" panose="020B0604020202020204" charset="0"/>
      <p:regular r:id="rId22"/>
      <p:bold r:id="rId23"/>
      <p:italic r:id="rId24"/>
      <p:boldItalic r:id="rId25"/>
    </p:embeddedFont>
    <p:embeddedFont>
      <p:font typeface="Roboto Black" panose="020B0604020202020204" charset="0"/>
      <p:bold r:id="rId26"/>
      <p:italic r:id="rId27"/>
      <p:boldItalic r:id="rId28"/>
    </p:embeddedFont>
    <p:embeddedFont>
      <p:font typeface="Roboto Light" panose="020B0604020202020204" charset="0"/>
      <p:regular r:id="rId29"/>
      <p:bold r:id="rId30"/>
      <p:italic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AC04008C-BB15-4836-8A24-8BC03D3A9287}">
          <p14:sldIdLst>
            <p14:sldId id="256"/>
            <p14:sldId id="296"/>
            <p14:sldId id="257"/>
            <p14:sldId id="299"/>
            <p14:sldId id="298"/>
          </p14:sldIdLst>
        </p14:section>
        <p14:section name="Раздел без заголовка" id="{1F7622B1-523E-4519-87C1-E13536C8ADFE}">
          <p14:sldIdLst>
            <p14:sldId id="302"/>
            <p14:sldId id="262"/>
            <p14:sldId id="266"/>
            <p14:sldId id="28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D2337"/>
    <a:srgbClr val="AC1B31"/>
    <a:srgbClr val="932499"/>
    <a:srgbClr val="D8283A"/>
    <a:srgbClr val="91219D"/>
    <a:srgbClr val="451823"/>
    <a:srgbClr val="221937"/>
    <a:srgbClr val="191728"/>
    <a:srgbClr val="1E1830"/>
    <a:srgbClr val="231A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294" autoAdjust="0"/>
    <p:restoredTop sz="94125" autoAdjust="0"/>
  </p:normalViewPr>
  <p:slideViewPr>
    <p:cSldViewPr snapToGrid="0">
      <p:cViewPr varScale="1">
        <p:scale>
          <a:sx n="142" d="100"/>
          <a:sy n="142" d="100"/>
        </p:scale>
        <p:origin x="61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font" Target="fonts/font14.fntdata"/><Relationship Id="rId3" Type="http://schemas.openxmlformats.org/officeDocument/2006/relationships/slide" Target="slides/slide1.xml"/><Relationship Id="rId21" Type="http://schemas.openxmlformats.org/officeDocument/2006/relationships/font" Target="fonts/font9.fntdata"/><Relationship Id="rId34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font" Target="fonts/font1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12.fntdata"/><Relationship Id="rId32" Type="http://schemas.openxmlformats.org/officeDocument/2006/relationships/font" Target="fonts/font20.fntdata"/><Relationship Id="rId5" Type="http://schemas.openxmlformats.org/officeDocument/2006/relationships/slide" Target="slides/slide3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font" Target="fonts/font16.fntdata"/><Relationship Id="rId36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font" Target="fonts/font7.fntdata"/><Relationship Id="rId31" Type="http://schemas.openxmlformats.org/officeDocument/2006/relationships/font" Target="fonts/font19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font" Target="fonts/font15.fntdata"/><Relationship Id="rId30" Type="http://schemas.openxmlformats.org/officeDocument/2006/relationships/font" Target="fonts/font18.fntdata"/><Relationship Id="rId35" Type="http://schemas.openxmlformats.org/officeDocument/2006/relationships/theme" Target="theme/theme1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5dc4e38d75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5dc4e38d75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5dc4e38d75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5dc4e38d75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70130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5c99e1ede3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5c99e1ede3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5c99e1ede3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5c99e1ede3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789164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5c99e1ede3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5c99e1ede3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34975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5c99e1ede3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5c99e1ede3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627530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5d564c3ce1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5d564c3ce1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g5bbcd31a21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4" name="Google Shape;614;g5bbcd31a21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0" name="Google Shape;3800;g5fb8c01da4_0_25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1" name="Google Shape;3801;g5fb8c01da4_0_25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TITLE" type="title">
  <p:cSld name="TITLE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5237375" y="3670025"/>
            <a:ext cx="3129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000"/>
              <a:buFont typeface="Roboto Black"/>
              <a:buNone/>
              <a:defRPr sz="30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5237375" y="4181150"/>
            <a:ext cx="3129600" cy="60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">
  <p:cSld name="TITLE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sz="3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6411225" y="2121900"/>
            <a:ext cx="1889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5167125" y="1901250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3"/>
          </p:nvPr>
        </p:nvSpPr>
        <p:spPr>
          <a:xfrm>
            <a:off x="6411225" y="3046600"/>
            <a:ext cx="1889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4" hasCustomPrompt="1"/>
          </p:nvPr>
        </p:nvSpPr>
        <p:spPr>
          <a:xfrm>
            <a:off x="5167125" y="2797975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5"/>
          </p:nvPr>
        </p:nvSpPr>
        <p:spPr>
          <a:xfrm>
            <a:off x="6411225" y="3935450"/>
            <a:ext cx="1889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title" idx="6" hasCustomPrompt="1"/>
          </p:nvPr>
        </p:nvSpPr>
        <p:spPr>
          <a:xfrm>
            <a:off x="5167125" y="3694700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7"/>
          </p:nvPr>
        </p:nvSpPr>
        <p:spPr>
          <a:xfrm>
            <a:off x="725750" y="2121900"/>
            <a:ext cx="20100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title" idx="8" hasCustomPrompt="1"/>
          </p:nvPr>
        </p:nvSpPr>
        <p:spPr>
          <a:xfrm>
            <a:off x="2827575" y="1901250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>
            <a:spLocks noGrp="1"/>
          </p:cNvSpPr>
          <p:nvPr>
            <p:ph type="subTitle" idx="9"/>
          </p:nvPr>
        </p:nvSpPr>
        <p:spPr>
          <a:xfrm>
            <a:off x="725750" y="3046600"/>
            <a:ext cx="20100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title" idx="13" hasCustomPrompt="1"/>
          </p:nvPr>
        </p:nvSpPr>
        <p:spPr>
          <a:xfrm>
            <a:off x="2827575" y="2797975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14"/>
          </p:nvPr>
        </p:nvSpPr>
        <p:spPr>
          <a:xfrm>
            <a:off x="725750" y="3935450"/>
            <a:ext cx="20100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title" idx="15" hasCustomPrompt="1"/>
          </p:nvPr>
        </p:nvSpPr>
        <p:spPr>
          <a:xfrm>
            <a:off x="2827575" y="3694700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25" name="Google Shape;25;p3"/>
          <p:cNvSpPr txBox="1">
            <a:spLocks noGrp="1"/>
          </p:cNvSpPr>
          <p:nvPr>
            <p:ph type="ctrTitle" idx="16"/>
          </p:nvPr>
        </p:nvSpPr>
        <p:spPr>
          <a:xfrm>
            <a:off x="643488" y="205076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ctrTitle" idx="17"/>
          </p:nvPr>
        </p:nvSpPr>
        <p:spPr>
          <a:xfrm>
            <a:off x="643488" y="297496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ctrTitle" idx="18"/>
          </p:nvPr>
        </p:nvSpPr>
        <p:spPr>
          <a:xfrm>
            <a:off x="643488" y="386390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ctrTitle" idx="19"/>
          </p:nvPr>
        </p:nvSpPr>
        <p:spPr>
          <a:xfrm>
            <a:off x="6424513" y="205076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ctrTitle" idx="20"/>
          </p:nvPr>
        </p:nvSpPr>
        <p:spPr>
          <a:xfrm>
            <a:off x="6424513" y="297496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ctrTitle" idx="21"/>
          </p:nvPr>
        </p:nvSpPr>
        <p:spPr>
          <a:xfrm>
            <a:off x="6424513" y="386390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1">
  <p:cSld name="TITLE_1_1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>
            <a:spLocks noGrp="1"/>
          </p:cNvSpPr>
          <p:nvPr>
            <p:ph type="ctrTitle"/>
          </p:nvPr>
        </p:nvSpPr>
        <p:spPr>
          <a:xfrm>
            <a:off x="1557931" y="206401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ctrTitle" idx="2"/>
          </p:nvPr>
        </p:nvSpPr>
        <p:spPr>
          <a:xfrm>
            <a:off x="1557931" y="346670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ctrTitle" idx="3"/>
          </p:nvPr>
        </p:nvSpPr>
        <p:spPr>
          <a:xfrm>
            <a:off x="1557931" y="2765356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ctrTitle" idx="4"/>
          </p:nvPr>
        </p:nvSpPr>
        <p:spPr>
          <a:xfrm>
            <a:off x="998325" y="644550"/>
            <a:ext cx="7833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sz="3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2 ">
  <p:cSld name="TITLE_1_1_1_1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1"/>
          <p:cNvSpPr txBox="1">
            <a:spLocks noGrp="1"/>
          </p:cNvSpPr>
          <p:nvPr>
            <p:ph type="subTitle" idx="1"/>
          </p:nvPr>
        </p:nvSpPr>
        <p:spPr>
          <a:xfrm>
            <a:off x="3874944" y="3523425"/>
            <a:ext cx="13941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9pPr>
          </a:lstStyle>
          <a:p>
            <a:endParaRPr/>
          </a:p>
        </p:txBody>
      </p:sp>
      <p:sp>
        <p:nvSpPr>
          <p:cNvPr id="68" name="Google Shape;68;p11"/>
          <p:cNvSpPr txBox="1">
            <a:spLocks noGrp="1"/>
          </p:cNvSpPr>
          <p:nvPr>
            <p:ph type="subTitle" idx="2"/>
          </p:nvPr>
        </p:nvSpPr>
        <p:spPr>
          <a:xfrm>
            <a:off x="6042106" y="3192125"/>
            <a:ext cx="13941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11"/>
          <p:cNvSpPr txBox="1">
            <a:spLocks noGrp="1"/>
          </p:cNvSpPr>
          <p:nvPr>
            <p:ph type="subTitle" idx="3"/>
          </p:nvPr>
        </p:nvSpPr>
        <p:spPr>
          <a:xfrm>
            <a:off x="1707794" y="3891050"/>
            <a:ext cx="13941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ctrTitle"/>
          </p:nvPr>
        </p:nvSpPr>
        <p:spPr>
          <a:xfrm>
            <a:off x="3533994" y="3422225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ctrTitle" idx="4"/>
          </p:nvPr>
        </p:nvSpPr>
        <p:spPr>
          <a:xfrm>
            <a:off x="5701156" y="3096475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ctrTitle" idx="5"/>
          </p:nvPr>
        </p:nvSpPr>
        <p:spPr>
          <a:xfrm>
            <a:off x="1366844" y="378965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ctrTitle" idx="6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sz="3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92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Black"/>
              <a:buNone/>
              <a:defRPr sz="28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Light"/>
              <a:buChar char="●"/>
              <a:defRPr sz="1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○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■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●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○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■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●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○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Roboto Light"/>
              <a:buChar char="■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3" r:id="rId3"/>
    <p:sldLayoutId id="2147483657" r:id="rId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99" name="Google Shape;99;p18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4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image" Target="../media/image1.png"/><Relationship Id="rId7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6.gif"/><Relationship Id="rId3" Type="http://schemas.openxmlformats.org/officeDocument/2006/relationships/image" Target="../media/image1.png"/><Relationship Id="rId7" Type="http://schemas.openxmlformats.org/officeDocument/2006/relationships/image" Target="../media/image22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25.png"/><Relationship Id="rId5" Type="http://schemas.openxmlformats.org/officeDocument/2006/relationships/image" Target="../media/image21.png"/><Relationship Id="rId10" Type="http://schemas.openxmlformats.org/officeDocument/2006/relationships/image" Target="../media/image24.png"/><Relationship Id="rId4" Type="http://schemas.openxmlformats.org/officeDocument/2006/relationships/image" Target="../media/image20.png"/><Relationship Id="rId9" Type="http://schemas.openxmlformats.org/officeDocument/2006/relationships/image" Target="../media/image12.png"/><Relationship Id="rId14" Type="http://schemas.openxmlformats.org/officeDocument/2006/relationships/image" Target="../media/image27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 txBox="1">
            <a:spLocks noGrp="1"/>
          </p:cNvSpPr>
          <p:nvPr>
            <p:ph type="ctrTitle"/>
          </p:nvPr>
        </p:nvSpPr>
        <p:spPr>
          <a:xfrm>
            <a:off x="-135977" y="1993109"/>
            <a:ext cx="5812035" cy="155359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800" dirty="0">
                <a:solidFill>
                  <a:schemeClr val="bg1"/>
                </a:solidFill>
              </a:rPr>
              <a:t>ЯАК</a:t>
            </a:r>
            <a:endParaRPr sz="8800" dirty="0">
              <a:solidFill>
                <a:schemeClr val="bg1"/>
              </a:solidFill>
            </a:endParaRPr>
          </a:p>
        </p:txBody>
      </p:sp>
      <p:sp>
        <p:nvSpPr>
          <p:cNvPr id="106" name="Google Shape;106;p20"/>
          <p:cNvSpPr txBox="1">
            <a:spLocks noGrp="1"/>
          </p:cNvSpPr>
          <p:nvPr>
            <p:ph type="subTitle" idx="1"/>
          </p:nvPr>
        </p:nvSpPr>
        <p:spPr>
          <a:xfrm>
            <a:off x="3563471" y="4047564"/>
            <a:ext cx="5317739" cy="7603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1" i="0" dirty="0">
                <a:solidFill>
                  <a:srgbClr val="92D050"/>
                </a:solidFill>
                <a:effectLst/>
                <a:latin typeface="+mn-lt"/>
              </a:rPr>
              <a:t>Разработка инструмента оценки качества работы алгоритмов разметки медицинских изображений</a:t>
            </a:r>
            <a:endParaRPr lang="ru-RU" sz="1100" b="1" dirty="0">
              <a:solidFill>
                <a:srgbClr val="92D050"/>
              </a:solidFill>
              <a:latin typeface="+mn-lt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5977" y="-422957"/>
            <a:ext cx="2416066" cy="241606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4ED3BA1-03C1-4235-B5E6-DD1FCD6414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0089" y="518682"/>
            <a:ext cx="1553484" cy="53501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2B22773-3C02-45AD-9C4F-AF53BE72BA3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9413" y="516453"/>
            <a:ext cx="1553483" cy="53724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 txBox="1">
            <a:spLocks noGrp="1"/>
          </p:cNvSpPr>
          <p:nvPr>
            <p:ph type="ctrTitle"/>
          </p:nvPr>
        </p:nvSpPr>
        <p:spPr>
          <a:xfrm>
            <a:off x="386372" y="3518620"/>
            <a:ext cx="4906444" cy="113928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5400" dirty="0">
                <a:solidFill>
                  <a:schemeClr val="bg1"/>
                </a:solidFill>
              </a:rPr>
              <a:t>ЯАК</a:t>
            </a:r>
            <a:endParaRPr sz="5400" dirty="0">
              <a:solidFill>
                <a:schemeClr val="bg1"/>
              </a:solidFill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7644" y="-625416"/>
            <a:ext cx="2416066" cy="2416066"/>
          </a:xfrm>
          <a:prstGeom prst="rect">
            <a:avLst/>
          </a:prstGeom>
        </p:spPr>
      </p:pic>
      <p:sp>
        <p:nvSpPr>
          <p:cNvPr id="8" name="Овал 7">
            <a:extLst>
              <a:ext uri="{FF2B5EF4-FFF2-40B4-BE49-F238E27FC236}">
                <a16:creationId xmlns:a16="http://schemas.microsoft.com/office/drawing/2014/main" id="{53D08920-913A-3644-807F-85E1AD118306}"/>
              </a:ext>
            </a:extLst>
          </p:cNvPr>
          <p:cNvSpPr/>
          <p:nvPr/>
        </p:nvSpPr>
        <p:spPr>
          <a:xfrm>
            <a:off x="2216720" y="1757033"/>
            <a:ext cx="1106905" cy="1082842"/>
          </a:xfrm>
          <a:prstGeom prst="ellipse">
            <a:avLst/>
          </a:prstGeom>
          <a:noFill/>
          <a:ln>
            <a:solidFill>
              <a:srgbClr val="9324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ACBAF5A-BA2D-794A-A7F7-D49B2F147E9C}"/>
              </a:ext>
            </a:extLst>
          </p:cNvPr>
          <p:cNvSpPr/>
          <p:nvPr/>
        </p:nvSpPr>
        <p:spPr>
          <a:xfrm>
            <a:off x="2180908" y="3075511"/>
            <a:ext cx="11785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ru-RU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Андриевский Сергей</a:t>
            </a:r>
          </a:p>
          <a:p>
            <a:pPr lvl="0" algn="ctr"/>
            <a:r>
              <a:rPr lang="ru-RU" sz="800" b="0" i="0" dirty="0">
                <a:solidFill>
                  <a:srgbClr val="DCDDD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+7</a:t>
            </a:r>
            <a:r>
              <a:rPr lang="en-US" sz="800" b="0" i="0" dirty="0">
                <a:solidFill>
                  <a:srgbClr val="DCDDD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800" b="0" i="0" dirty="0">
                <a:solidFill>
                  <a:srgbClr val="DCDDD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918</a:t>
            </a:r>
            <a:r>
              <a:rPr lang="en-US" sz="800" b="0" i="0" dirty="0">
                <a:solidFill>
                  <a:srgbClr val="DCDDD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800" b="0" i="0" dirty="0">
                <a:solidFill>
                  <a:srgbClr val="DCDDD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323</a:t>
            </a:r>
            <a:r>
              <a:rPr lang="en-US" sz="800" b="0" i="0" dirty="0">
                <a:solidFill>
                  <a:srgbClr val="DCDDD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800" b="0" i="0" dirty="0">
                <a:solidFill>
                  <a:srgbClr val="DCDDD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52</a:t>
            </a:r>
            <a:r>
              <a:rPr lang="en-US" sz="800" b="0" i="0" dirty="0">
                <a:solidFill>
                  <a:srgbClr val="DCDDD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800" b="0" i="0" dirty="0">
                <a:solidFill>
                  <a:srgbClr val="DCDDD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39</a:t>
            </a:r>
            <a:endParaRPr lang="ru-RU" sz="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algn="ct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@YanVanDerKruizen</a:t>
            </a:r>
            <a:endParaRPr lang="ru-RU" sz="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Овал 11">
            <a:extLst>
              <a:ext uri="{FF2B5EF4-FFF2-40B4-BE49-F238E27FC236}">
                <a16:creationId xmlns:a16="http://schemas.microsoft.com/office/drawing/2014/main" id="{BEA1E864-7E60-8E4C-9768-6B4F2BBCB5BB}"/>
              </a:ext>
            </a:extLst>
          </p:cNvPr>
          <p:cNvSpPr/>
          <p:nvPr/>
        </p:nvSpPr>
        <p:spPr>
          <a:xfrm>
            <a:off x="3945347" y="1757033"/>
            <a:ext cx="1106905" cy="1082842"/>
          </a:xfrm>
          <a:prstGeom prst="ellipse">
            <a:avLst/>
          </a:prstGeom>
          <a:noFill/>
          <a:ln>
            <a:solidFill>
              <a:srgbClr val="9324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05A65AC6-E93D-5945-BE70-CB19DCCBEFBC}"/>
              </a:ext>
            </a:extLst>
          </p:cNvPr>
          <p:cNvSpPr/>
          <p:nvPr/>
        </p:nvSpPr>
        <p:spPr>
          <a:xfrm>
            <a:off x="3992682" y="3099877"/>
            <a:ext cx="11416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ru-RU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Пасько Дмитрий</a:t>
            </a:r>
          </a:p>
          <a:p>
            <a:pPr lvl="0" algn="ct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+7 901 011 10 05</a:t>
            </a:r>
          </a:p>
          <a:p>
            <a:pPr lvl="0" algn="ct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@DimaAnalPunisher</a:t>
            </a:r>
            <a:endParaRPr lang="ru-RU" sz="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Овал 13">
            <a:extLst>
              <a:ext uri="{FF2B5EF4-FFF2-40B4-BE49-F238E27FC236}">
                <a16:creationId xmlns:a16="http://schemas.microsoft.com/office/drawing/2014/main" id="{655496E5-9771-2A42-9AF1-9E62780393DD}"/>
              </a:ext>
            </a:extLst>
          </p:cNvPr>
          <p:cNvSpPr/>
          <p:nvPr/>
        </p:nvSpPr>
        <p:spPr>
          <a:xfrm>
            <a:off x="5678716" y="1757033"/>
            <a:ext cx="1106905" cy="1082842"/>
          </a:xfrm>
          <a:prstGeom prst="ellipse">
            <a:avLst/>
          </a:prstGeom>
          <a:noFill/>
          <a:ln>
            <a:solidFill>
              <a:srgbClr val="9324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76878D65-D91F-CB4E-B427-B039ABE4C97E}"/>
              </a:ext>
            </a:extLst>
          </p:cNvPr>
          <p:cNvSpPr/>
          <p:nvPr/>
        </p:nvSpPr>
        <p:spPr>
          <a:xfrm>
            <a:off x="5732705" y="3081448"/>
            <a:ext cx="9941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ru-RU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Малахов Илья</a:t>
            </a:r>
          </a:p>
          <a:p>
            <a:pPr lvl="0" algn="ctr"/>
            <a:r>
              <a:rPr lang="en-US" sz="800" dirty="0">
                <a:solidFill>
                  <a:srgbClr val="DCDDD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+7 </a:t>
            </a:r>
            <a:r>
              <a:rPr lang="ru-RU" sz="800" b="0" i="0" dirty="0">
                <a:solidFill>
                  <a:srgbClr val="DCDDD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918</a:t>
            </a:r>
            <a:r>
              <a:rPr lang="en-US" sz="800" b="0" i="0" dirty="0">
                <a:solidFill>
                  <a:srgbClr val="DCDDD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800" b="0" i="0" dirty="0">
                <a:solidFill>
                  <a:srgbClr val="DCDDD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935</a:t>
            </a:r>
            <a:r>
              <a:rPr lang="en-US" sz="800" b="0" i="0" dirty="0">
                <a:solidFill>
                  <a:srgbClr val="DCDDD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800" b="0" i="0" dirty="0">
                <a:solidFill>
                  <a:srgbClr val="DCDDD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74</a:t>
            </a:r>
            <a:r>
              <a:rPr lang="en-US" sz="800" b="0" i="0" dirty="0">
                <a:solidFill>
                  <a:srgbClr val="DCDDD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800" b="0" i="0" dirty="0">
                <a:solidFill>
                  <a:srgbClr val="DCDDD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17</a:t>
            </a:r>
            <a:endParaRPr lang="ru-RU" sz="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algn="ct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@IlyaKrasava</a:t>
            </a:r>
            <a:endParaRPr lang="ru-RU" sz="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CA7602DB-C56D-3247-B587-CD3B96473F8D}"/>
              </a:ext>
            </a:extLst>
          </p:cNvPr>
          <p:cNvSpPr/>
          <p:nvPr/>
        </p:nvSpPr>
        <p:spPr>
          <a:xfrm>
            <a:off x="2522416" y="2190732"/>
            <a:ext cx="48603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ru-RU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ФОТО</a:t>
            </a:r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A91F7B70-A7F9-6F42-8B6D-C9F9963892F4}"/>
              </a:ext>
            </a:extLst>
          </p:cNvPr>
          <p:cNvSpPr/>
          <p:nvPr/>
        </p:nvSpPr>
        <p:spPr>
          <a:xfrm>
            <a:off x="4255783" y="2163334"/>
            <a:ext cx="486031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ru-RU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ФОТО</a:t>
            </a:r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1E5EC880-F42B-0841-B3D1-ADB92E8CFD64}"/>
              </a:ext>
            </a:extLst>
          </p:cNvPr>
          <p:cNvSpPr/>
          <p:nvPr/>
        </p:nvSpPr>
        <p:spPr>
          <a:xfrm>
            <a:off x="5986782" y="2163334"/>
            <a:ext cx="48603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ru-RU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ФОТО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0861D45-2070-4D27-97BF-F891F2295D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8210" y="349964"/>
            <a:ext cx="1553484" cy="53501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40809D1-A837-419D-80BD-A5486B35830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5301" y="353856"/>
            <a:ext cx="1553483" cy="537246"/>
          </a:xfrm>
          <a:prstGeom prst="rect">
            <a:avLst/>
          </a:prstGeom>
        </p:spPr>
      </p:pic>
      <p:pic>
        <p:nvPicPr>
          <p:cNvPr id="28" name="Рисунок 27" descr="Изображение выглядит как человек, дерево, внешний&#10;&#10;Автоматически созданное описание">
            <a:extLst>
              <a:ext uri="{FF2B5EF4-FFF2-40B4-BE49-F238E27FC236}">
                <a16:creationId xmlns:a16="http://schemas.microsoft.com/office/drawing/2014/main" id="{71F1CF9A-53B4-4AF3-8FD8-AB94D51CE86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2456" b="18851"/>
          <a:stretch/>
        </p:blipFill>
        <p:spPr>
          <a:xfrm>
            <a:off x="5545052" y="1442096"/>
            <a:ext cx="1440985" cy="1712716"/>
          </a:xfrm>
          <a:prstGeom prst="ellipse">
            <a:avLst/>
          </a:prstGeom>
          <a:ln>
            <a:noFill/>
          </a:ln>
          <a:effectLst>
            <a:softEdge rad="63500"/>
          </a:effectLst>
        </p:spPr>
      </p:pic>
      <p:pic>
        <p:nvPicPr>
          <p:cNvPr id="30" name="Рисунок 29" descr="Изображение выглядит как человек, стена, мужчина, внутренний&#10;&#10;Автоматически созданное описание">
            <a:extLst>
              <a:ext uri="{FF2B5EF4-FFF2-40B4-BE49-F238E27FC236}">
                <a16:creationId xmlns:a16="http://schemas.microsoft.com/office/drawing/2014/main" id="{811FF859-9B08-4C02-94DA-C07FA94DC81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16033" y="1223682"/>
            <a:ext cx="1911933" cy="1911933"/>
          </a:xfrm>
          <a:prstGeom prst="ellipse">
            <a:avLst/>
          </a:prstGeom>
          <a:ln>
            <a:noFill/>
          </a:ln>
          <a:effectLst>
            <a:softEdge rad="63500"/>
          </a:effectLst>
        </p:spPr>
      </p:pic>
      <p:pic>
        <p:nvPicPr>
          <p:cNvPr id="32" name="Рисунок 31" descr="Изображение выглядит как стена, человек, в позе, черный&#10;&#10;Автоматически созданное описание">
            <a:extLst>
              <a:ext uri="{FF2B5EF4-FFF2-40B4-BE49-F238E27FC236}">
                <a16:creationId xmlns:a16="http://schemas.microsoft.com/office/drawing/2014/main" id="{8BDC7C29-C42C-4433-99D0-1939B525AC0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14066" y="1488606"/>
            <a:ext cx="1535135" cy="1535135"/>
          </a:xfrm>
          <a:prstGeom prst="ellipse">
            <a:avLst/>
          </a:prstGeom>
          <a:ln>
            <a:noFill/>
          </a:ln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11812403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214;p21">
            <a:extLst>
              <a:ext uri="{FF2B5EF4-FFF2-40B4-BE49-F238E27FC236}">
                <a16:creationId xmlns:a16="http://schemas.microsoft.com/office/drawing/2014/main" id="{2D0F2526-4158-4340-A760-D5639F39EDF0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11700" y="463015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Формулировка задачи</a:t>
            </a:r>
            <a:endParaRPr dirty="0"/>
          </a:p>
        </p:txBody>
      </p:sp>
      <p:cxnSp>
        <p:nvCxnSpPr>
          <p:cNvPr id="81" name="Google Shape;253;p21">
            <a:extLst>
              <a:ext uri="{FF2B5EF4-FFF2-40B4-BE49-F238E27FC236}">
                <a16:creationId xmlns:a16="http://schemas.microsoft.com/office/drawing/2014/main" id="{3739213C-1BF0-4B20-8FE4-62F78D98BB26}"/>
              </a:ext>
            </a:extLst>
          </p:cNvPr>
          <p:cNvCxnSpPr/>
          <p:nvPr/>
        </p:nvCxnSpPr>
        <p:spPr>
          <a:xfrm>
            <a:off x="311700" y="1010165"/>
            <a:ext cx="8520600" cy="0"/>
          </a:xfrm>
          <a:prstGeom prst="straightConnector1">
            <a:avLst/>
          </a:prstGeom>
          <a:noFill/>
          <a:ln w="9525" cap="flat" cmpd="sng">
            <a:solidFill>
              <a:srgbClr val="AC1B3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1" name="Рисунок 40">
            <a:extLst>
              <a:ext uri="{FF2B5EF4-FFF2-40B4-BE49-F238E27FC236}">
                <a16:creationId xmlns:a16="http://schemas.microsoft.com/office/drawing/2014/main" id="{D56EA6DC-150E-4B2D-BCFA-78F1F668E1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855" y="2681623"/>
            <a:ext cx="1292271" cy="1292271"/>
          </a:xfrm>
          <a:prstGeom prst="rect">
            <a:avLst/>
          </a:prstGeom>
        </p:spPr>
      </p:pic>
      <p:pic>
        <p:nvPicPr>
          <p:cNvPr id="45" name="Рисунок 44">
            <a:extLst>
              <a:ext uri="{FF2B5EF4-FFF2-40B4-BE49-F238E27FC236}">
                <a16:creationId xmlns:a16="http://schemas.microsoft.com/office/drawing/2014/main" id="{8C5CFB16-DCB4-470A-98C9-282C52DC49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548" y="1303302"/>
            <a:ext cx="1292271" cy="1292271"/>
          </a:xfrm>
          <a:prstGeom prst="rect">
            <a:avLst/>
          </a:prstGeom>
        </p:spPr>
      </p:pic>
      <p:pic>
        <p:nvPicPr>
          <p:cNvPr id="47" name="Рисунок 46">
            <a:extLst>
              <a:ext uri="{FF2B5EF4-FFF2-40B4-BE49-F238E27FC236}">
                <a16:creationId xmlns:a16="http://schemas.microsoft.com/office/drawing/2014/main" id="{2564DDE1-5D7E-421E-BE06-D5D0F884F5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96976" y="1317253"/>
            <a:ext cx="1292260" cy="1292260"/>
          </a:xfrm>
          <a:prstGeom prst="rect">
            <a:avLst/>
          </a:prstGeom>
          <a:effectLst>
            <a:glow rad="228600">
              <a:schemeClr val="bg1">
                <a:alpha val="40000"/>
              </a:schemeClr>
            </a:glow>
          </a:effectLst>
        </p:spPr>
      </p:pic>
      <p:pic>
        <p:nvPicPr>
          <p:cNvPr id="49" name="Рисунок 48">
            <a:extLst>
              <a:ext uri="{FF2B5EF4-FFF2-40B4-BE49-F238E27FC236}">
                <a16:creationId xmlns:a16="http://schemas.microsoft.com/office/drawing/2014/main" id="{283C82BC-2C54-4B19-8435-C60F13F4BF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96976" y="2681634"/>
            <a:ext cx="1292260" cy="1292260"/>
          </a:xfrm>
          <a:prstGeom prst="rect">
            <a:avLst/>
          </a:prstGeom>
          <a:effectLst>
            <a:glow rad="228600">
              <a:schemeClr val="bg1">
                <a:alpha val="40000"/>
              </a:schemeClr>
            </a:glow>
          </a:effectLst>
        </p:spPr>
      </p:pic>
      <p:cxnSp>
        <p:nvCxnSpPr>
          <p:cNvPr id="53" name="Прямая со стрелкой 52">
            <a:extLst>
              <a:ext uri="{FF2B5EF4-FFF2-40B4-BE49-F238E27FC236}">
                <a16:creationId xmlns:a16="http://schemas.microsoft.com/office/drawing/2014/main" id="{293E2B5A-3FCF-475A-9448-588DFCBEA13A}"/>
              </a:ext>
            </a:extLst>
          </p:cNvPr>
          <p:cNvCxnSpPr>
            <a:cxnSpLocks/>
          </p:cNvCxnSpPr>
          <p:nvPr/>
        </p:nvCxnSpPr>
        <p:spPr>
          <a:xfrm flipV="1">
            <a:off x="1894381" y="1858043"/>
            <a:ext cx="836209" cy="1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55" name="Рисунок 54">
            <a:extLst>
              <a:ext uri="{FF2B5EF4-FFF2-40B4-BE49-F238E27FC236}">
                <a16:creationId xmlns:a16="http://schemas.microsoft.com/office/drawing/2014/main" id="{C846049C-7D43-442A-A2FF-05E2EE1B212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46811" y="1317253"/>
            <a:ext cx="1292259" cy="1292259"/>
          </a:xfrm>
          <a:prstGeom prst="rect">
            <a:avLst/>
          </a:prstGeom>
          <a:effectLst>
            <a:glow rad="228600">
              <a:schemeClr val="bg1">
                <a:alpha val="40000"/>
              </a:schemeClr>
            </a:glow>
          </a:effectLst>
        </p:spPr>
      </p:pic>
      <p:pic>
        <p:nvPicPr>
          <p:cNvPr id="57" name="Рисунок 56">
            <a:extLst>
              <a:ext uri="{FF2B5EF4-FFF2-40B4-BE49-F238E27FC236}">
                <a16:creationId xmlns:a16="http://schemas.microsoft.com/office/drawing/2014/main" id="{B637599E-4200-4FEC-90B2-C0A29CDF938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46811" y="2681634"/>
            <a:ext cx="1292259" cy="1292259"/>
          </a:xfrm>
          <a:prstGeom prst="rect">
            <a:avLst/>
          </a:prstGeom>
          <a:effectLst>
            <a:glow rad="228600">
              <a:schemeClr val="bg1">
                <a:alpha val="40000"/>
              </a:schemeClr>
            </a:glow>
          </a:effectLst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1F815741-9EEA-480B-9B72-A4DD77B92736}"/>
              </a:ext>
            </a:extLst>
          </p:cNvPr>
          <p:cNvSpPr txBox="1"/>
          <p:nvPr/>
        </p:nvSpPr>
        <p:spPr>
          <a:xfrm>
            <a:off x="1824113" y="2395730"/>
            <a:ext cx="9432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solidFill>
                  <a:srgbClr val="0070C0"/>
                </a:solidFill>
                <a:latin typeface="Roboto Black" panose="020B0604020202020204" charset="0"/>
                <a:ea typeface="Roboto Black" panose="020B0604020202020204" charset="0"/>
              </a:rPr>
              <a:t>Модель</a:t>
            </a:r>
            <a:endParaRPr lang="ru-RU" sz="2800" dirty="0">
              <a:solidFill>
                <a:srgbClr val="0070C0"/>
              </a:solidFill>
              <a:latin typeface="Roboto Black" panose="020B0604020202020204" charset="0"/>
              <a:ea typeface="Roboto Black" panose="020B0604020202020204" charset="0"/>
            </a:endParaRPr>
          </a:p>
        </p:txBody>
      </p:sp>
      <p:cxnSp>
        <p:nvCxnSpPr>
          <p:cNvPr id="130" name="Прямая со стрелкой 129">
            <a:extLst>
              <a:ext uri="{FF2B5EF4-FFF2-40B4-BE49-F238E27FC236}">
                <a16:creationId xmlns:a16="http://schemas.microsoft.com/office/drawing/2014/main" id="{F64AE070-8467-4564-9408-4D3DB01C84F4}"/>
              </a:ext>
            </a:extLst>
          </p:cNvPr>
          <p:cNvCxnSpPr>
            <a:cxnSpLocks/>
          </p:cNvCxnSpPr>
          <p:nvPr/>
        </p:nvCxnSpPr>
        <p:spPr>
          <a:xfrm flipV="1">
            <a:off x="1899902" y="3285476"/>
            <a:ext cx="836209" cy="1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2" name="TextBox 131">
            <a:extLst>
              <a:ext uri="{FF2B5EF4-FFF2-40B4-BE49-F238E27FC236}">
                <a16:creationId xmlns:a16="http://schemas.microsoft.com/office/drawing/2014/main" id="{EA9CB0DF-0CD6-4499-A46F-D53571E9CCC7}"/>
              </a:ext>
            </a:extLst>
          </p:cNvPr>
          <p:cNvSpPr txBox="1"/>
          <p:nvPr/>
        </p:nvSpPr>
        <p:spPr>
          <a:xfrm>
            <a:off x="6894106" y="2411497"/>
            <a:ext cx="1016126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ru-RU" sz="1600" dirty="0">
                <a:solidFill>
                  <a:srgbClr val="CD2337"/>
                </a:solidFill>
                <a:latin typeface="Roboto Black" panose="020B0604020202020204" charset="0"/>
                <a:ea typeface="Roboto Black" panose="020B0604020202020204" charset="0"/>
              </a:rPr>
              <a:t>Эксперт</a:t>
            </a:r>
            <a:endParaRPr lang="ru-RU" sz="2800" dirty="0">
              <a:solidFill>
                <a:srgbClr val="CD2337"/>
              </a:solidFill>
              <a:latin typeface="Roboto Black" panose="020B0604020202020204" charset="0"/>
              <a:ea typeface="Roboto Black" panose="020B0604020202020204" charset="0"/>
            </a:endParaRPr>
          </a:p>
        </p:txBody>
      </p:sp>
      <p:cxnSp>
        <p:nvCxnSpPr>
          <p:cNvPr id="138" name="Прямая со стрелкой 137">
            <a:extLst>
              <a:ext uri="{FF2B5EF4-FFF2-40B4-BE49-F238E27FC236}">
                <a16:creationId xmlns:a16="http://schemas.microsoft.com/office/drawing/2014/main" id="{0E84DC5A-3D16-434B-A348-4AD6CA4BFB15}"/>
              </a:ext>
            </a:extLst>
          </p:cNvPr>
          <p:cNvCxnSpPr>
            <a:cxnSpLocks/>
          </p:cNvCxnSpPr>
          <p:nvPr/>
        </p:nvCxnSpPr>
        <p:spPr>
          <a:xfrm flipH="1">
            <a:off x="6301586" y="3303504"/>
            <a:ext cx="2201166" cy="0"/>
          </a:xfrm>
          <a:prstGeom prst="straightConnector1">
            <a:avLst/>
          </a:prstGeom>
          <a:ln w="76200">
            <a:solidFill>
              <a:srgbClr val="AC1B3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0" name="Прямая со стрелкой 139">
            <a:extLst>
              <a:ext uri="{FF2B5EF4-FFF2-40B4-BE49-F238E27FC236}">
                <a16:creationId xmlns:a16="http://schemas.microsoft.com/office/drawing/2014/main" id="{42442F28-A11C-49FD-8EF9-E204F17144C1}"/>
              </a:ext>
            </a:extLst>
          </p:cNvPr>
          <p:cNvCxnSpPr>
            <a:cxnSpLocks/>
          </p:cNvCxnSpPr>
          <p:nvPr/>
        </p:nvCxnSpPr>
        <p:spPr>
          <a:xfrm flipH="1">
            <a:off x="6301586" y="1858043"/>
            <a:ext cx="2201166" cy="0"/>
          </a:xfrm>
          <a:prstGeom prst="straightConnector1">
            <a:avLst/>
          </a:prstGeom>
          <a:ln w="76200">
            <a:solidFill>
              <a:srgbClr val="AC1B3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2A86CF7-AC33-466E-8450-C327D419FC55}"/>
              </a:ext>
            </a:extLst>
          </p:cNvPr>
          <p:cNvSpPr txBox="1"/>
          <p:nvPr/>
        </p:nvSpPr>
        <p:spPr>
          <a:xfrm>
            <a:off x="408548" y="4195511"/>
            <a:ext cx="778248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1600" b="0" i="0" dirty="0">
                <a:solidFill>
                  <a:schemeClr val="bg1"/>
                </a:solidFill>
                <a:effectLst/>
                <a:latin typeface="Roboto Light" panose="020B0604020202020204" charset="0"/>
                <a:ea typeface="Roboto Light" panose="020B0604020202020204" charset="0"/>
              </a:rPr>
              <a:t>Алгоритм заключается в следующем: </a:t>
            </a:r>
            <a:r>
              <a:rPr lang="ru-RU" sz="1600" b="1" i="0" dirty="0">
                <a:solidFill>
                  <a:schemeClr val="bg1"/>
                </a:solidFill>
                <a:effectLst/>
                <a:latin typeface="Roboto Light" panose="020B0604020202020204" charset="0"/>
                <a:ea typeface="Roboto Light" panose="020B0604020202020204" charset="0"/>
              </a:rPr>
              <a:t>сходство двух изображений определяется количеством штрафа, наложенного за разные необходимые трансформации фигур одного изображения в фигуры другого</a:t>
            </a:r>
            <a:r>
              <a:rPr lang="ru-RU" sz="1600" b="0" i="0" dirty="0">
                <a:solidFill>
                  <a:schemeClr val="bg1"/>
                </a:solidFill>
                <a:effectLst/>
                <a:latin typeface="Roboto Light" panose="020B0604020202020204" charset="0"/>
                <a:ea typeface="Roboto Light" panose="020B0604020202020204" charset="0"/>
              </a:rPr>
              <a:t>.</a:t>
            </a:r>
            <a:endParaRPr lang="ru-RU" sz="1600" dirty="0">
              <a:solidFill>
                <a:schemeClr val="bg1"/>
              </a:solidFill>
              <a:latin typeface="Roboto Light" panose="020B0604020202020204" charset="0"/>
              <a:ea typeface="Roboto Light" panose="020B060402020202020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214;p21">
            <a:extLst>
              <a:ext uri="{FF2B5EF4-FFF2-40B4-BE49-F238E27FC236}">
                <a16:creationId xmlns:a16="http://schemas.microsoft.com/office/drawing/2014/main" id="{2D0F2526-4158-4340-A760-D5639F39EDF0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11700" y="463015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Категории штрафов</a:t>
            </a:r>
            <a:endParaRPr dirty="0"/>
          </a:p>
        </p:txBody>
      </p:sp>
      <p:cxnSp>
        <p:nvCxnSpPr>
          <p:cNvPr id="81" name="Google Shape;253;p21">
            <a:extLst>
              <a:ext uri="{FF2B5EF4-FFF2-40B4-BE49-F238E27FC236}">
                <a16:creationId xmlns:a16="http://schemas.microsoft.com/office/drawing/2014/main" id="{3739213C-1BF0-4B20-8FE4-62F78D98BB26}"/>
              </a:ext>
            </a:extLst>
          </p:cNvPr>
          <p:cNvCxnSpPr/>
          <p:nvPr/>
        </p:nvCxnSpPr>
        <p:spPr>
          <a:xfrm>
            <a:off x="311700" y="1010165"/>
            <a:ext cx="8520600" cy="0"/>
          </a:xfrm>
          <a:prstGeom prst="straightConnector1">
            <a:avLst/>
          </a:prstGeom>
          <a:noFill/>
          <a:ln w="9525" cap="flat" cmpd="sng">
            <a:solidFill>
              <a:srgbClr val="AC1B3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Рисунок 81" descr="Изображение выглядит как игра, спорт&#10;&#10;Автоматически созданное описание">
            <a:extLst>
              <a:ext uri="{FF2B5EF4-FFF2-40B4-BE49-F238E27FC236}">
                <a16:creationId xmlns:a16="http://schemas.microsoft.com/office/drawing/2014/main" id="{0F00FA84-0AD0-4AD3-8B7B-4607F95DC3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0794" y="1200647"/>
            <a:ext cx="2697469" cy="2738005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83" name="Рисунок 82" descr="Недостающий объект">
            <a:extLst>
              <a:ext uri="{FF2B5EF4-FFF2-40B4-BE49-F238E27FC236}">
                <a16:creationId xmlns:a16="http://schemas.microsoft.com/office/drawing/2014/main" id="{D9AB24DB-61A5-4DA2-8101-337118FA064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1160" y="1213206"/>
            <a:ext cx="2366315" cy="2738006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84" name="Рисунок 83">
            <a:extLst>
              <a:ext uri="{FF2B5EF4-FFF2-40B4-BE49-F238E27FC236}">
                <a16:creationId xmlns:a16="http://schemas.microsoft.com/office/drawing/2014/main" id="{B00D1276-E9C5-4C28-8046-6CE1A33BA9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21583" y="1200647"/>
            <a:ext cx="2591259" cy="2742206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85" name="TextBox 84">
            <a:extLst>
              <a:ext uri="{FF2B5EF4-FFF2-40B4-BE49-F238E27FC236}">
                <a16:creationId xmlns:a16="http://schemas.microsoft.com/office/drawing/2014/main" id="{A87C7737-F538-4960-8054-C4163697A8DC}"/>
              </a:ext>
            </a:extLst>
          </p:cNvPr>
          <p:cNvSpPr txBox="1"/>
          <p:nvPr/>
        </p:nvSpPr>
        <p:spPr>
          <a:xfrm>
            <a:off x="3495717" y="4053399"/>
            <a:ext cx="19276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Штраф за удаление лишнего объекта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2A8E0D40-140D-473E-A392-558396A264B4}"/>
              </a:ext>
            </a:extLst>
          </p:cNvPr>
          <p:cNvSpPr txBox="1"/>
          <p:nvPr/>
        </p:nvSpPr>
        <p:spPr>
          <a:xfrm>
            <a:off x="640238" y="4052860"/>
            <a:ext cx="21481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Штраф за добавление недостающего объекта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4DBF53AD-B57A-4164-BBD1-E4E3B3F1D405}"/>
              </a:ext>
            </a:extLst>
          </p:cNvPr>
          <p:cNvSpPr txBox="1"/>
          <p:nvPr/>
        </p:nvSpPr>
        <p:spPr>
          <a:xfrm>
            <a:off x="6329858" y="4044501"/>
            <a:ext cx="19747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Штраф за </a:t>
            </a:r>
          </a:p>
          <a:p>
            <a:pPr algn="ctr"/>
            <a:r>
              <a:rPr lang="ru-RU" dirty="0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изменение размеров</a:t>
            </a:r>
          </a:p>
        </p:txBody>
      </p:sp>
    </p:spTree>
    <p:extLst>
      <p:ext uri="{BB962C8B-B14F-4D97-AF65-F5344CB8AC3E}">
        <p14:creationId xmlns:p14="http://schemas.microsoft.com/office/powerpoint/2010/main" val="7771419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214;p21">
            <a:extLst>
              <a:ext uri="{FF2B5EF4-FFF2-40B4-BE49-F238E27FC236}">
                <a16:creationId xmlns:a16="http://schemas.microsoft.com/office/drawing/2014/main" id="{2D0F2526-4158-4340-A760-D5639F39EDF0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11700" y="463015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Категории штрафов</a:t>
            </a:r>
            <a:endParaRPr dirty="0"/>
          </a:p>
        </p:txBody>
      </p:sp>
      <p:cxnSp>
        <p:nvCxnSpPr>
          <p:cNvPr id="81" name="Google Shape;253;p21">
            <a:extLst>
              <a:ext uri="{FF2B5EF4-FFF2-40B4-BE49-F238E27FC236}">
                <a16:creationId xmlns:a16="http://schemas.microsoft.com/office/drawing/2014/main" id="{3739213C-1BF0-4B20-8FE4-62F78D98BB26}"/>
              </a:ext>
            </a:extLst>
          </p:cNvPr>
          <p:cNvCxnSpPr/>
          <p:nvPr/>
        </p:nvCxnSpPr>
        <p:spPr>
          <a:xfrm>
            <a:off x="311700" y="1010165"/>
            <a:ext cx="8520600" cy="0"/>
          </a:xfrm>
          <a:prstGeom prst="straightConnector1">
            <a:avLst/>
          </a:prstGeom>
          <a:noFill/>
          <a:ln w="9525" cap="flat" cmpd="sng">
            <a:solidFill>
              <a:srgbClr val="AC1B3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Рисунок 1" descr="Изображение выглядит как зонт&#10;&#10;Автоматически созданное описание">
            <a:extLst>
              <a:ext uri="{FF2B5EF4-FFF2-40B4-BE49-F238E27FC236}">
                <a16:creationId xmlns:a16="http://schemas.microsoft.com/office/drawing/2014/main" id="{406A9637-9360-4192-9412-374CEFB5FE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5946059" y="1611021"/>
            <a:ext cx="2961203" cy="2112565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0CFCDBB-1DA6-4569-BD98-B89758881E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358029" y="1589369"/>
            <a:ext cx="2961203" cy="2165816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FB2EA2A-8A08-406C-A4BF-19DA733167D2}"/>
              </a:ext>
            </a:extLst>
          </p:cNvPr>
          <p:cNvSpPr txBox="1"/>
          <p:nvPr/>
        </p:nvSpPr>
        <p:spPr>
          <a:xfrm>
            <a:off x="755721" y="4195935"/>
            <a:ext cx="21658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Штраф за перемещение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487125-813A-4B7C-8C95-A07AEAB823F0}"/>
              </a:ext>
            </a:extLst>
          </p:cNvPr>
          <p:cNvSpPr txBox="1"/>
          <p:nvPr/>
        </p:nvSpPr>
        <p:spPr>
          <a:xfrm>
            <a:off x="6214067" y="4195935"/>
            <a:ext cx="24506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Штраф за преобразование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E7304B9-257F-4022-9670-903E78D853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77850" y="1191674"/>
            <a:ext cx="3136217" cy="2961204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A093640-0A5D-40DB-85EE-080775860A6C}"/>
              </a:ext>
            </a:extLst>
          </p:cNvPr>
          <p:cNvSpPr txBox="1"/>
          <p:nvPr/>
        </p:nvSpPr>
        <p:spPr>
          <a:xfrm>
            <a:off x="3563049" y="4157265"/>
            <a:ext cx="21658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Штраф за множество лишних объектов</a:t>
            </a:r>
          </a:p>
        </p:txBody>
      </p:sp>
    </p:spTree>
    <p:extLst>
      <p:ext uri="{BB962C8B-B14F-4D97-AF65-F5344CB8AC3E}">
        <p14:creationId xmlns:p14="http://schemas.microsoft.com/office/powerpoint/2010/main" val="28287965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214;p21">
            <a:extLst>
              <a:ext uri="{FF2B5EF4-FFF2-40B4-BE49-F238E27FC236}">
                <a16:creationId xmlns:a16="http://schemas.microsoft.com/office/drawing/2014/main" id="{2D0F2526-4158-4340-A760-D5639F39EDF0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11700" y="137462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Эволюционный алгоритм</a:t>
            </a:r>
            <a:endParaRPr dirty="0"/>
          </a:p>
        </p:txBody>
      </p:sp>
      <p:cxnSp>
        <p:nvCxnSpPr>
          <p:cNvPr id="81" name="Google Shape;253;p21">
            <a:extLst>
              <a:ext uri="{FF2B5EF4-FFF2-40B4-BE49-F238E27FC236}">
                <a16:creationId xmlns:a16="http://schemas.microsoft.com/office/drawing/2014/main" id="{3739213C-1BF0-4B20-8FE4-62F78D98BB26}"/>
              </a:ext>
            </a:extLst>
          </p:cNvPr>
          <p:cNvCxnSpPr/>
          <p:nvPr/>
        </p:nvCxnSpPr>
        <p:spPr>
          <a:xfrm>
            <a:off x="311700" y="684612"/>
            <a:ext cx="8520600" cy="0"/>
          </a:xfrm>
          <a:prstGeom prst="straightConnector1">
            <a:avLst/>
          </a:prstGeom>
          <a:noFill/>
          <a:ln w="9525" cap="flat" cmpd="sng">
            <a:solidFill>
              <a:srgbClr val="AC1B3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" name="Рисунок 4" descr="Изображение выглядит как смотрит, мужчина, стоит, носит&#10;&#10;Автоматически созданное описание">
            <a:extLst>
              <a:ext uri="{FF2B5EF4-FFF2-40B4-BE49-F238E27FC236}">
                <a16:creationId xmlns:a16="http://schemas.microsoft.com/office/drawing/2014/main" id="{7F2B0055-96C1-4F8F-B109-3D664811F3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299" y="1482313"/>
            <a:ext cx="558052" cy="558052"/>
          </a:xfrm>
          <a:prstGeom prst="rect">
            <a:avLst/>
          </a:prstGeom>
        </p:spPr>
      </p:pic>
      <p:pic>
        <p:nvPicPr>
          <p:cNvPr id="7" name="Рисунок 6" descr="Изображение выглядит как женщина, держит, стоит&#10;&#10;Автоматически созданное описание">
            <a:extLst>
              <a:ext uri="{FF2B5EF4-FFF2-40B4-BE49-F238E27FC236}">
                <a16:creationId xmlns:a16="http://schemas.microsoft.com/office/drawing/2014/main" id="{FB57B286-F830-4949-A26A-B99D7565B7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4574" y="875714"/>
            <a:ext cx="558052" cy="558052"/>
          </a:xfrm>
          <a:prstGeom prst="rect">
            <a:avLst/>
          </a:prstGeom>
        </p:spPr>
      </p:pic>
      <p:cxnSp>
        <p:nvCxnSpPr>
          <p:cNvPr id="9" name="Прямая со стрелкой 8">
            <a:extLst>
              <a:ext uri="{FF2B5EF4-FFF2-40B4-BE49-F238E27FC236}">
                <a16:creationId xmlns:a16="http://schemas.microsoft.com/office/drawing/2014/main" id="{49E9DF9B-4E68-4BCE-8BC5-0856EB3BCBE7}"/>
              </a:ext>
            </a:extLst>
          </p:cNvPr>
          <p:cNvCxnSpPr>
            <a:cxnSpLocks/>
          </p:cNvCxnSpPr>
          <p:nvPr/>
        </p:nvCxnSpPr>
        <p:spPr>
          <a:xfrm flipV="1">
            <a:off x="1032253" y="1159219"/>
            <a:ext cx="1875632" cy="465405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1" name="Прямая со стрелкой 10">
            <a:extLst>
              <a:ext uri="{FF2B5EF4-FFF2-40B4-BE49-F238E27FC236}">
                <a16:creationId xmlns:a16="http://schemas.microsoft.com/office/drawing/2014/main" id="{51222087-8614-4C87-8DFE-99059EBC3EC2}"/>
              </a:ext>
            </a:extLst>
          </p:cNvPr>
          <p:cNvCxnSpPr>
            <a:cxnSpLocks/>
          </p:cNvCxnSpPr>
          <p:nvPr/>
        </p:nvCxnSpPr>
        <p:spPr>
          <a:xfrm>
            <a:off x="1041738" y="1765819"/>
            <a:ext cx="1866147" cy="5243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3" name="Прямая со стрелкой 12">
            <a:extLst>
              <a:ext uri="{FF2B5EF4-FFF2-40B4-BE49-F238E27FC236}">
                <a16:creationId xmlns:a16="http://schemas.microsoft.com/office/drawing/2014/main" id="{C7843005-1A34-4989-ABA7-5F748BCAA4DF}"/>
              </a:ext>
            </a:extLst>
          </p:cNvPr>
          <p:cNvCxnSpPr>
            <a:cxnSpLocks/>
          </p:cNvCxnSpPr>
          <p:nvPr/>
        </p:nvCxnSpPr>
        <p:spPr>
          <a:xfrm>
            <a:off x="1032253" y="1912257"/>
            <a:ext cx="1868637" cy="458657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3C4F4235-6FD6-4B0C-BC49-42AE7D61D6A4}"/>
              </a:ext>
            </a:extLst>
          </p:cNvPr>
          <p:cNvSpPr txBox="1"/>
          <p:nvPr/>
        </p:nvSpPr>
        <p:spPr>
          <a:xfrm>
            <a:off x="3073554" y="880193"/>
            <a:ext cx="121023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050" dirty="0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Вектор</a:t>
            </a:r>
            <a:r>
              <a:rPr lang="en-US" sz="1050" dirty="0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ru-RU" sz="1050" dirty="0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оценок:</a:t>
            </a:r>
          </a:p>
          <a:p>
            <a:pPr algn="ctr"/>
            <a:r>
              <a:rPr lang="en-US" sz="1050" dirty="0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[3, 4, 5]</a:t>
            </a:r>
            <a:endParaRPr lang="ru-RU" sz="1050" dirty="0">
              <a:solidFill>
                <a:schemeClr val="bg1"/>
              </a:solidFill>
              <a:latin typeface="Roboto Light" panose="020B0604020202020204" charset="0"/>
              <a:ea typeface="Roboto Light" panose="020B0604020202020204" charset="0"/>
            </a:endParaRPr>
          </a:p>
        </p:txBody>
      </p:sp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E8D6E89D-C549-4ED8-ACF4-6D746AC42B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4574" y="2088912"/>
            <a:ext cx="558052" cy="558052"/>
          </a:xfrm>
          <a:prstGeom prst="rect">
            <a:avLst/>
          </a:prstGeom>
        </p:spPr>
      </p:pic>
      <p:pic>
        <p:nvPicPr>
          <p:cNvPr id="27" name="Рисунок 26" descr="Изображение выглядит как темный, легкий, ноутбук, стол&#10;&#10;Автоматически созданное описание">
            <a:extLst>
              <a:ext uri="{FF2B5EF4-FFF2-40B4-BE49-F238E27FC236}">
                <a16:creationId xmlns:a16="http://schemas.microsoft.com/office/drawing/2014/main" id="{39436BEA-453D-4C26-9224-3EA1F09F298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30272" y="1579386"/>
            <a:ext cx="415498" cy="415498"/>
          </a:xfrm>
          <a:prstGeom prst="rect">
            <a:avLst/>
          </a:prstGeom>
          <a:effectLst>
            <a:glow rad="101600">
              <a:schemeClr val="bg1">
                <a:alpha val="40000"/>
              </a:schemeClr>
            </a:glow>
          </a:effectLst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5E361AA0-E175-48BF-965C-2F06D9EA8B4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94195" y="1579386"/>
            <a:ext cx="415498" cy="415498"/>
          </a:xfrm>
          <a:prstGeom prst="rect">
            <a:avLst/>
          </a:prstGeom>
          <a:effectLst>
            <a:glow rad="101600">
              <a:schemeClr val="bg1">
                <a:alpha val="40000"/>
              </a:schemeClr>
            </a:glow>
          </a:effectLst>
        </p:spPr>
      </p:pic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7CE5E63C-172D-45EF-BED7-8794ADEABC0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58118" y="1583550"/>
            <a:ext cx="415498" cy="415498"/>
          </a:xfrm>
          <a:prstGeom prst="rect">
            <a:avLst/>
          </a:prstGeom>
          <a:effectLst>
            <a:glow rad="101600">
              <a:schemeClr val="bg1">
                <a:alpha val="40000"/>
              </a:schemeClr>
            </a:glow>
          </a:effectLst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A1FA2F05-E6F8-49EA-AAED-C56C7D32486A}"/>
              </a:ext>
            </a:extLst>
          </p:cNvPr>
          <p:cNvSpPr txBox="1"/>
          <p:nvPr/>
        </p:nvSpPr>
        <p:spPr>
          <a:xfrm>
            <a:off x="3335369" y="1330314"/>
            <a:ext cx="73315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050" dirty="0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Эксперт: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A099A6B-7582-4610-B5C5-92128F81104F}"/>
              </a:ext>
            </a:extLst>
          </p:cNvPr>
          <p:cNvSpPr txBox="1"/>
          <p:nvPr/>
        </p:nvSpPr>
        <p:spPr>
          <a:xfrm>
            <a:off x="3335368" y="2116998"/>
            <a:ext cx="73315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050" dirty="0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Модель:</a:t>
            </a:r>
          </a:p>
        </p:txBody>
      </p:sp>
      <p:pic>
        <p:nvPicPr>
          <p:cNvPr id="50" name="Рисунок 49" descr="Изображение выглядит как темный, стол, ноутбук, легкий&#10;&#10;Автоматически созданное описание">
            <a:extLst>
              <a:ext uri="{FF2B5EF4-FFF2-40B4-BE49-F238E27FC236}">
                <a16:creationId xmlns:a16="http://schemas.microsoft.com/office/drawing/2014/main" id="{07CCD36D-F1C3-476A-B20E-C9655E7FA39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30272" y="2373450"/>
            <a:ext cx="415498" cy="415498"/>
          </a:xfrm>
          <a:prstGeom prst="rect">
            <a:avLst/>
          </a:prstGeom>
          <a:effectLst>
            <a:glow rad="101600">
              <a:schemeClr val="bg1">
                <a:alpha val="40000"/>
              </a:schemeClr>
            </a:glow>
          </a:effectLst>
        </p:spPr>
      </p:pic>
      <p:pic>
        <p:nvPicPr>
          <p:cNvPr id="52" name="Рисунок 51">
            <a:extLst>
              <a:ext uri="{FF2B5EF4-FFF2-40B4-BE49-F238E27FC236}">
                <a16:creationId xmlns:a16="http://schemas.microsoft.com/office/drawing/2014/main" id="{3E7EEA69-1381-428F-B2E6-FC04C02F62D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494194" y="2370914"/>
            <a:ext cx="415498" cy="415498"/>
          </a:xfrm>
          <a:prstGeom prst="rect">
            <a:avLst/>
          </a:prstGeom>
          <a:effectLst>
            <a:glow rad="101600">
              <a:schemeClr val="bg1">
                <a:alpha val="40000"/>
              </a:schemeClr>
            </a:glow>
          </a:effectLst>
        </p:spPr>
      </p:pic>
      <p:pic>
        <p:nvPicPr>
          <p:cNvPr id="54" name="Рисунок 53">
            <a:extLst>
              <a:ext uri="{FF2B5EF4-FFF2-40B4-BE49-F238E27FC236}">
                <a16:creationId xmlns:a16="http://schemas.microsoft.com/office/drawing/2014/main" id="{9454B2B5-7840-45F9-A70C-F71FD13455D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958118" y="2370914"/>
            <a:ext cx="415498" cy="415498"/>
          </a:xfrm>
          <a:prstGeom prst="rect">
            <a:avLst/>
          </a:prstGeom>
          <a:effectLst>
            <a:glow rad="101600">
              <a:schemeClr val="bg1">
                <a:alpha val="40000"/>
              </a:schemeClr>
            </a:glow>
          </a:effectLst>
        </p:spPr>
      </p:pic>
      <p:cxnSp>
        <p:nvCxnSpPr>
          <p:cNvPr id="61" name="Прямая со стрелкой 60">
            <a:extLst>
              <a:ext uri="{FF2B5EF4-FFF2-40B4-BE49-F238E27FC236}">
                <a16:creationId xmlns:a16="http://schemas.microsoft.com/office/drawing/2014/main" id="{739353DE-BE28-4110-9FC5-C5DAA00D9D49}"/>
              </a:ext>
            </a:extLst>
          </p:cNvPr>
          <p:cNvCxnSpPr>
            <a:cxnSpLocks/>
          </p:cNvCxnSpPr>
          <p:nvPr/>
        </p:nvCxnSpPr>
        <p:spPr>
          <a:xfrm>
            <a:off x="4502998" y="1765819"/>
            <a:ext cx="1778810" cy="524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2" name="Прямая со стрелкой 61">
            <a:extLst>
              <a:ext uri="{FF2B5EF4-FFF2-40B4-BE49-F238E27FC236}">
                <a16:creationId xmlns:a16="http://schemas.microsoft.com/office/drawing/2014/main" id="{3DCFA7FE-1643-4DB4-A7EC-3AC2E3E36AF1}"/>
              </a:ext>
            </a:extLst>
          </p:cNvPr>
          <p:cNvCxnSpPr>
            <a:cxnSpLocks/>
          </p:cNvCxnSpPr>
          <p:nvPr/>
        </p:nvCxnSpPr>
        <p:spPr>
          <a:xfrm flipV="1">
            <a:off x="4502998" y="1924270"/>
            <a:ext cx="1777327" cy="45919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3" name="Прямая со стрелкой 62">
            <a:extLst>
              <a:ext uri="{FF2B5EF4-FFF2-40B4-BE49-F238E27FC236}">
                <a16:creationId xmlns:a16="http://schemas.microsoft.com/office/drawing/2014/main" id="{719E4D72-5D9C-47EB-AE7C-E5433B3BE90C}"/>
              </a:ext>
            </a:extLst>
          </p:cNvPr>
          <p:cNvCxnSpPr>
            <a:cxnSpLocks/>
          </p:cNvCxnSpPr>
          <p:nvPr/>
        </p:nvCxnSpPr>
        <p:spPr>
          <a:xfrm>
            <a:off x="4496003" y="1171214"/>
            <a:ext cx="1784322" cy="44139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60" name="Рисунок 59">
            <a:extLst>
              <a:ext uri="{FF2B5EF4-FFF2-40B4-BE49-F238E27FC236}">
                <a16:creationId xmlns:a16="http://schemas.microsoft.com/office/drawing/2014/main" id="{54790C7C-96F8-4CF8-A4E1-398035B646A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444717" y="1229283"/>
            <a:ext cx="2433245" cy="1622164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9B5EDBB5-CBEE-4A6A-97C0-374BCE96D4CB}"/>
              </a:ext>
            </a:extLst>
          </p:cNvPr>
          <p:cNvSpPr txBox="1"/>
          <p:nvPr/>
        </p:nvSpPr>
        <p:spPr>
          <a:xfrm>
            <a:off x="6402712" y="793240"/>
            <a:ext cx="255265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050" dirty="0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Подбор штрафов</a:t>
            </a:r>
          </a:p>
          <a:p>
            <a:pPr algn="ctr"/>
            <a:r>
              <a:rPr lang="ru-RU" sz="1050" dirty="0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Минимизация корреляции Спирмена</a:t>
            </a:r>
          </a:p>
        </p:txBody>
      </p:sp>
      <p:cxnSp>
        <p:nvCxnSpPr>
          <p:cNvPr id="92" name="Прямая со стрелкой 91">
            <a:extLst>
              <a:ext uri="{FF2B5EF4-FFF2-40B4-BE49-F238E27FC236}">
                <a16:creationId xmlns:a16="http://schemas.microsoft.com/office/drawing/2014/main" id="{BD0B19DE-C47C-40BF-9F74-6C8016D2F3BD}"/>
              </a:ext>
            </a:extLst>
          </p:cNvPr>
          <p:cNvCxnSpPr>
            <a:cxnSpLocks/>
          </p:cNvCxnSpPr>
          <p:nvPr/>
        </p:nvCxnSpPr>
        <p:spPr>
          <a:xfrm>
            <a:off x="7692485" y="2992192"/>
            <a:ext cx="0" cy="88728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28C34C45-5C74-49C2-BC1A-936E4F73FC92}"/>
              </a:ext>
            </a:extLst>
          </p:cNvPr>
          <p:cNvSpPr txBox="1"/>
          <p:nvPr/>
        </p:nvSpPr>
        <p:spPr>
          <a:xfrm>
            <a:off x="6044043" y="3928787"/>
            <a:ext cx="30999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[123456, 12345, 1234]</a:t>
            </a:r>
          </a:p>
          <a:p>
            <a:pPr algn="ctr"/>
            <a:r>
              <a:rPr lang="en-US" sz="1200" b="1" dirty="0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corr([123456, 12345, 1234], [3, 4, 5]) → -1</a:t>
            </a:r>
            <a:endParaRPr lang="ru-RU" sz="1200" b="1" dirty="0">
              <a:solidFill>
                <a:schemeClr val="bg1"/>
              </a:solidFill>
              <a:latin typeface="Roboto Light" panose="020B0604020202020204" charset="0"/>
              <a:ea typeface="Roboto Light" panose="020B0604020202020204" charset="0"/>
            </a:endParaRPr>
          </a:p>
        </p:txBody>
      </p:sp>
      <p:cxnSp>
        <p:nvCxnSpPr>
          <p:cNvPr id="96" name="Прямая со стрелкой 95">
            <a:extLst>
              <a:ext uri="{FF2B5EF4-FFF2-40B4-BE49-F238E27FC236}">
                <a16:creationId xmlns:a16="http://schemas.microsoft.com/office/drawing/2014/main" id="{118FBE3A-9F7F-4832-A928-3E0B7C1B3AD6}"/>
              </a:ext>
            </a:extLst>
          </p:cNvPr>
          <p:cNvCxnSpPr>
            <a:cxnSpLocks/>
          </p:cNvCxnSpPr>
          <p:nvPr/>
        </p:nvCxnSpPr>
        <p:spPr>
          <a:xfrm flipH="1" flipV="1">
            <a:off x="4827494" y="4180182"/>
            <a:ext cx="1129553" cy="8841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99" name="Прямая со стрелкой 98">
            <a:extLst>
              <a:ext uri="{FF2B5EF4-FFF2-40B4-BE49-F238E27FC236}">
                <a16:creationId xmlns:a16="http://schemas.microsoft.com/office/drawing/2014/main" id="{7699CBC0-99DE-4FA3-AE7B-57D58F0877DD}"/>
              </a:ext>
            </a:extLst>
          </p:cNvPr>
          <p:cNvCxnSpPr>
            <a:cxnSpLocks/>
          </p:cNvCxnSpPr>
          <p:nvPr/>
        </p:nvCxnSpPr>
        <p:spPr>
          <a:xfrm flipH="1">
            <a:off x="1761564" y="4191387"/>
            <a:ext cx="1042148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aphicFrame>
        <p:nvGraphicFramePr>
          <p:cNvPr id="104" name="Таблица 103">
            <a:extLst>
              <a:ext uri="{FF2B5EF4-FFF2-40B4-BE49-F238E27FC236}">
                <a16:creationId xmlns:a16="http://schemas.microsoft.com/office/drawing/2014/main" id="{6D6FF33E-0B14-460E-B7F0-DF2030A70E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2811675"/>
              </p:ext>
            </p:extLst>
          </p:nvPr>
        </p:nvGraphicFramePr>
        <p:xfrm>
          <a:off x="219774" y="3808023"/>
          <a:ext cx="1498600" cy="76200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558800">
                  <a:extLst>
                    <a:ext uri="{9D8B030D-6E8A-4147-A177-3AD203B41FA5}">
                      <a16:colId xmlns:a16="http://schemas.microsoft.com/office/drawing/2014/main" val="651752311"/>
                    </a:ext>
                  </a:extLst>
                </a:gridCol>
                <a:gridCol w="939800">
                  <a:extLst>
                    <a:ext uri="{9D8B030D-6E8A-4147-A177-3AD203B41FA5}">
                      <a16:colId xmlns:a16="http://schemas.microsoft.com/office/drawing/2014/main" val="7777400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 dirty="0">
                          <a:effectLst/>
                        </a:rPr>
                        <a:t>Эксперт</a:t>
                      </a:r>
                      <a:endParaRPr lang="ru-RU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Предсказание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782392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 dirty="0">
                          <a:effectLst/>
                        </a:rPr>
                        <a:t>3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2,8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011086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4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 dirty="0">
                          <a:effectLst/>
                        </a:rPr>
                        <a:t>4,1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185712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5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 dirty="0">
                          <a:effectLst/>
                        </a:rPr>
                        <a:t>4,9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9152500"/>
                  </a:ext>
                </a:extLst>
              </a:tr>
            </a:tbl>
          </a:graphicData>
        </a:graphic>
      </p:graphicFrame>
      <p:pic>
        <p:nvPicPr>
          <p:cNvPr id="111" name="Рисунок 110">
            <a:extLst>
              <a:ext uri="{FF2B5EF4-FFF2-40B4-BE49-F238E27FC236}">
                <a16:creationId xmlns:a16="http://schemas.microsoft.com/office/drawing/2014/main" id="{03EC099F-0598-4BDC-9497-430F1C1D3E9B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1353"/>
          <a:stretch/>
        </p:blipFill>
        <p:spPr>
          <a:xfrm>
            <a:off x="2946122" y="3362167"/>
            <a:ext cx="1782758" cy="1634029"/>
          </a:xfrm>
          <a:prstGeom prst="rect">
            <a:avLst/>
          </a:prstGeom>
          <a:ln w="19050">
            <a:solidFill>
              <a:schemeClr val="bg1"/>
            </a:solidFill>
          </a:ln>
          <a:effectLst>
            <a:softEdge rad="63500"/>
          </a:effectLst>
        </p:spPr>
      </p:pic>
      <p:sp>
        <p:nvSpPr>
          <p:cNvPr id="113" name="TextBox 112">
            <a:extLst>
              <a:ext uri="{FF2B5EF4-FFF2-40B4-BE49-F238E27FC236}">
                <a16:creationId xmlns:a16="http://schemas.microsoft.com/office/drawing/2014/main" id="{DA67FFE5-DD42-4DF6-BE9D-E793A1666B6B}"/>
              </a:ext>
            </a:extLst>
          </p:cNvPr>
          <p:cNvSpPr txBox="1"/>
          <p:nvPr/>
        </p:nvSpPr>
        <p:spPr>
          <a:xfrm>
            <a:off x="2673622" y="2975415"/>
            <a:ext cx="232775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050" dirty="0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Преобразование штрафов </a:t>
            </a:r>
          </a:p>
          <a:p>
            <a:pPr algn="ctr"/>
            <a:r>
              <a:rPr lang="ru-RU" sz="1050" dirty="0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с помощью линейной регрессии</a:t>
            </a:r>
          </a:p>
        </p:txBody>
      </p:sp>
    </p:spTree>
    <p:extLst>
      <p:ext uri="{BB962C8B-B14F-4D97-AF65-F5344CB8AC3E}">
        <p14:creationId xmlns:p14="http://schemas.microsoft.com/office/powerpoint/2010/main" val="24721525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26"/>
          <p:cNvSpPr/>
          <p:nvPr/>
        </p:nvSpPr>
        <p:spPr>
          <a:xfrm>
            <a:off x="970408" y="1108580"/>
            <a:ext cx="2326500" cy="381000"/>
          </a:xfrm>
          <a:prstGeom prst="homePlate">
            <a:avLst>
              <a:gd name="adj" fmla="val 50000"/>
            </a:avLst>
          </a:prstGeom>
          <a:solidFill>
            <a:srgbClr val="D8283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400" name="Google Shape;400;p26"/>
          <p:cNvSpPr txBox="1">
            <a:spLocks noGrp="1"/>
          </p:cNvSpPr>
          <p:nvPr>
            <p:ph type="ctrTitle"/>
          </p:nvPr>
        </p:nvSpPr>
        <p:spPr>
          <a:xfrm>
            <a:off x="1026488" y="1147080"/>
            <a:ext cx="2076000" cy="34277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dirty="0">
                <a:solidFill>
                  <a:schemeClr val="bg1"/>
                </a:solidFill>
              </a:rPr>
              <a:t>ПРЕДЕЛЬНАЯ ПРОСТОТА</a:t>
            </a:r>
          </a:p>
        </p:txBody>
      </p:sp>
      <p:sp>
        <p:nvSpPr>
          <p:cNvPr id="404" name="Google Shape;404;p26"/>
          <p:cNvSpPr/>
          <p:nvPr/>
        </p:nvSpPr>
        <p:spPr>
          <a:xfrm>
            <a:off x="454108" y="1087130"/>
            <a:ext cx="423900" cy="423900"/>
          </a:xfrm>
          <a:prstGeom prst="ellipse">
            <a:avLst/>
          </a:prstGeom>
          <a:solidFill>
            <a:srgbClr val="D8283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406" name="Google Shape;406;p26"/>
          <p:cNvSpPr/>
          <p:nvPr/>
        </p:nvSpPr>
        <p:spPr>
          <a:xfrm>
            <a:off x="567396" y="1200942"/>
            <a:ext cx="197329" cy="196282"/>
          </a:xfrm>
          <a:custGeom>
            <a:avLst/>
            <a:gdLst/>
            <a:ahLst/>
            <a:cxnLst/>
            <a:rect l="l" t="t" r="r" b="b"/>
            <a:pathLst>
              <a:path w="86076" h="85619" extrusionOk="0">
                <a:moveTo>
                  <a:pt x="69905" y="0"/>
                </a:moveTo>
                <a:cubicBezTo>
                  <a:pt x="68694" y="0"/>
                  <a:pt x="67486" y="477"/>
                  <a:pt x="66581" y="1432"/>
                </a:cubicBezTo>
                <a:lnTo>
                  <a:pt x="58027" y="9986"/>
                </a:lnTo>
                <a:lnTo>
                  <a:pt x="76090" y="28069"/>
                </a:lnTo>
                <a:lnTo>
                  <a:pt x="84186" y="19037"/>
                </a:lnTo>
                <a:cubicBezTo>
                  <a:pt x="86076" y="17227"/>
                  <a:pt x="86076" y="14184"/>
                  <a:pt x="84186" y="12373"/>
                </a:cubicBezTo>
                <a:lnTo>
                  <a:pt x="73245" y="1432"/>
                </a:lnTo>
                <a:cubicBezTo>
                  <a:pt x="72330" y="477"/>
                  <a:pt x="71116" y="0"/>
                  <a:pt x="69905" y="0"/>
                </a:cubicBezTo>
                <a:close/>
                <a:moveTo>
                  <a:pt x="52318" y="14760"/>
                </a:moveTo>
                <a:lnTo>
                  <a:pt x="0" y="67536"/>
                </a:lnTo>
                <a:lnTo>
                  <a:pt x="0" y="85618"/>
                </a:lnTo>
                <a:lnTo>
                  <a:pt x="18083" y="85618"/>
                </a:lnTo>
                <a:lnTo>
                  <a:pt x="70380" y="32823"/>
                </a:lnTo>
                <a:lnTo>
                  <a:pt x="52318" y="1476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9" name="Google Shape;272;p23"/>
          <p:cNvSpPr txBox="1">
            <a:spLocks/>
          </p:cNvSpPr>
          <p:nvPr/>
        </p:nvSpPr>
        <p:spPr>
          <a:xfrm>
            <a:off x="872905" y="1671463"/>
            <a:ext cx="6268874" cy="5033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ru-RU" sz="11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Код алгоритма не усложнен какими-либо инструкциями, которые обычно используются в похожих задачах, так как в текущих условиях можно обойтись более простыми методами </a:t>
            </a:r>
          </a:p>
        </p:txBody>
      </p:sp>
      <p:sp>
        <p:nvSpPr>
          <p:cNvPr id="60" name="Google Shape;398;p26"/>
          <p:cNvSpPr/>
          <p:nvPr/>
        </p:nvSpPr>
        <p:spPr>
          <a:xfrm>
            <a:off x="974941" y="2424621"/>
            <a:ext cx="2702830" cy="381000"/>
          </a:xfrm>
          <a:prstGeom prst="homePlate">
            <a:avLst>
              <a:gd name="adj" fmla="val 50000"/>
            </a:avLst>
          </a:prstGeom>
          <a:solidFill>
            <a:srgbClr val="D8283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61" name="Google Shape;400;p26"/>
          <p:cNvSpPr txBox="1">
            <a:spLocks noGrp="1"/>
          </p:cNvSpPr>
          <p:nvPr>
            <p:ph type="ctrTitle"/>
          </p:nvPr>
        </p:nvSpPr>
        <p:spPr>
          <a:xfrm>
            <a:off x="1031020" y="2463121"/>
            <a:ext cx="2539173" cy="34277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dirty="0">
                <a:solidFill>
                  <a:schemeClr val="bg1"/>
                </a:solidFill>
              </a:rPr>
              <a:t>МОДЕЛЬ, КОТОРАЯ ОБУЧАЕТСЯ</a:t>
            </a:r>
            <a:endParaRPr sz="1200" dirty="0">
              <a:solidFill>
                <a:schemeClr val="bg1"/>
              </a:solidFill>
            </a:endParaRPr>
          </a:p>
        </p:txBody>
      </p:sp>
      <p:sp>
        <p:nvSpPr>
          <p:cNvPr id="62" name="Google Shape;404;p26"/>
          <p:cNvSpPr/>
          <p:nvPr/>
        </p:nvSpPr>
        <p:spPr>
          <a:xfrm>
            <a:off x="458641" y="2403171"/>
            <a:ext cx="423900" cy="423900"/>
          </a:xfrm>
          <a:prstGeom prst="ellipse">
            <a:avLst/>
          </a:prstGeom>
          <a:solidFill>
            <a:srgbClr val="D8283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63" name="Google Shape;406;p26"/>
          <p:cNvSpPr/>
          <p:nvPr/>
        </p:nvSpPr>
        <p:spPr>
          <a:xfrm>
            <a:off x="571929" y="2516983"/>
            <a:ext cx="197329" cy="196282"/>
          </a:xfrm>
          <a:custGeom>
            <a:avLst/>
            <a:gdLst/>
            <a:ahLst/>
            <a:cxnLst/>
            <a:rect l="l" t="t" r="r" b="b"/>
            <a:pathLst>
              <a:path w="86076" h="85619" extrusionOk="0">
                <a:moveTo>
                  <a:pt x="69905" y="0"/>
                </a:moveTo>
                <a:cubicBezTo>
                  <a:pt x="68694" y="0"/>
                  <a:pt x="67486" y="477"/>
                  <a:pt x="66581" y="1432"/>
                </a:cubicBezTo>
                <a:lnTo>
                  <a:pt x="58027" y="9986"/>
                </a:lnTo>
                <a:lnTo>
                  <a:pt x="76090" y="28069"/>
                </a:lnTo>
                <a:lnTo>
                  <a:pt x="84186" y="19037"/>
                </a:lnTo>
                <a:cubicBezTo>
                  <a:pt x="86076" y="17227"/>
                  <a:pt x="86076" y="14184"/>
                  <a:pt x="84186" y="12373"/>
                </a:cubicBezTo>
                <a:lnTo>
                  <a:pt x="73245" y="1432"/>
                </a:lnTo>
                <a:cubicBezTo>
                  <a:pt x="72330" y="477"/>
                  <a:pt x="71116" y="0"/>
                  <a:pt x="69905" y="0"/>
                </a:cubicBezTo>
                <a:close/>
                <a:moveTo>
                  <a:pt x="52318" y="14760"/>
                </a:moveTo>
                <a:lnTo>
                  <a:pt x="0" y="67536"/>
                </a:lnTo>
                <a:lnTo>
                  <a:pt x="0" y="85618"/>
                </a:lnTo>
                <a:lnTo>
                  <a:pt x="18083" y="85618"/>
                </a:lnTo>
                <a:lnTo>
                  <a:pt x="70380" y="32823"/>
                </a:lnTo>
                <a:lnTo>
                  <a:pt x="52318" y="1476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64" name="Google Shape;272;p23"/>
          <p:cNvSpPr txBox="1">
            <a:spLocks/>
          </p:cNvSpPr>
          <p:nvPr/>
        </p:nvSpPr>
        <p:spPr>
          <a:xfrm>
            <a:off x="882541" y="2987779"/>
            <a:ext cx="6374700" cy="92444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ru-RU" sz="11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Алгоритм представляет собой модель машинного обучения, которая обучается и при этом дает весьма неплохой результат </a:t>
            </a:r>
          </a:p>
        </p:txBody>
      </p:sp>
      <p:sp>
        <p:nvSpPr>
          <p:cNvPr id="65" name="Google Shape;398;p26"/>
          <p:cNvSpPr/>
          <p:nvPr/>
        </p:nvSpPr>
        <p:spPr>
          <a:xfrm>
            <a:off x="970408" y="3725261"/>
            <a:ext cx="2326500" cy="381000"/>
          </a:xfrm>
          <a:prstGeom prst="homePlate">
            <a:avLst>
              <a:gd name="adj" fmla="val 50000"/>
            </a:avLst>
          </a:prstGeom>
          <a:solidFill>
            <a:srgbClr val="D8283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66" name="Google Shape;400;p26"/>
          <p:cNvSpPr txBox="1">
            <a:spLocks noGrp="1"/>
          </p:cNvSpPr>
          <p:nvPr>
            <p:ph type="ctrTitle"/>
          </p:nvPr>
        </p:nvSpPr>
        <p:spPr>
          <a:xfrm>
            <a:off x="1026488" y="3763761"/>
            <a:ext cx="2076000" cy="34277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dirty="0">
                <a:solidFill>
                  <a:schemeClr val="bg1"/>
                </a:solidFill>
              </a:rPr>
              <a:t>СКОРОСТЬ</a:t>
            </a:r>
            <a:endParaRPr sz="1200" dirty="0">
              <a:solidFill>
                <a:schemeClr val="bg1"/>
              </a:solidFill>
            </a:endParaRPr>
          </a:p>
        </p:txBody>
      </p:sp>
      <p:sp>
        <p:nvSpPr>
          <p:cNvPr id="67" name="Google Shape;404;p26"/>
          <p:cNvSpPr/>
          <p:nvPr/>
        </p:nvSpPr>
        <p:spPr>
          <a:xfrm>
            <a:off x="454108" y="3703811"/>
            <a:ext cx="423900" cy="423900"/>
          </a:xfrm>
          <a:prstGeom prst="ellipse">
            <a:avLst/>
          </a:prstGeom>
          <a:solidFill>
            <a:srgbClr val="D8283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68" name="Google Shape;406;p26"/>
          <p:cNvSpPr/>
          <p:nvPr/>
        </p:nvSpPr>
        <p:spPr>
          <a:xfrm>
            <a:off x="567396" y="3817623"/>
            <a:ext cx="197329" cy="196282"/>
          </a:xfrm>
          <a:custGeom>
            <a:avLst/>
            <a:gdLst/>
            <a:ahLst/>
            <a:cxnLst/>
            <a:rect l="l" t="t" r="r" b="b"/>
            <a:pathLst>
              <a:path w="86076" h="85619" extrusionOk="0">
                <a:moveTo>
                  <a:pt x="69905" y="0"/>
                </a:moveTo>
                <a:cubicBezTo>
                  <a:pt x="68694" y="0"/>
                  <a:pt x="67486" y="477"/>
                  <a:pt x="66581" y="1432"/>
                </a:cubicBezTo>
                <a:lnTo>
                  <a:pt x="58027" y="9986"/>
                </a:lnTo>
                <a:lnTo>
                  <a:pt x="76090" y="28069"/>
                </a:lnTo>
                <a:lnTo>
                  <a:pt x="84186" y="19037"/>
                </a:lnTo>
                <a:cubicBezTo>
                  <a:pt x="86076" y="17227"/>
                  <a:pt x="86076" y="14184"/>
                  <a:pt x="84186" y="12373"/>
                </a:cubicBezTo>
                <a:lnTo>
                  <a:pt x="73245" y="1432"/>
                </a:lnTo>
                <a:cubicBezTo>
                  <a:pt x="72330" y="477"/>
                  <a:pt x="71116" y="0"/>
                  <a:pt x="69905" y="0"/>
                </a:cubicBezTo>
                <a:close/>
                <a:moveTo>
                  <a:pt x="52318" y="14760"/>
                </a:moveTo>
                <a:lnTo>
                  <a:pt x="0" y="67536"/>
                </a:lnTo>
                <a:lnTo>
                  <a:pt x="0" y="85618"/>
                </a:lnTo>
                <a:lnTo>
                  <a:pt x="18083" y="85618"/>
                </a:lnTo>
                <a:lnTo>
                  <a:pt x="70380" y="32823"/>
                </a:lnTo>
                <a:lnTo>
                  <a:pt x="52318" y="1476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69" name="Google Shape;272;p23"/>
          <p:cNvSpPr txBox="1">
            <a:spLocks/>
          </p:cNvSpPr>
          <p:nvPr/>
        </p:nvSpPr>
        <p:spPr>
          <a:xfrm>
            <a:off x="872905" y="4279987"/>
            <a:ext cx="6268874" cy="3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ru-RU" sz="11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Довольно быстрая сходимость + легкая параллелизация + эффективное кеширование</a:t>
            </a:r>
          </a:p>
        </p:txBody>
      </p:sp>
      <p:sp>
        <p:nvSpPr>
          <p:cNvPr id="71" name="Google Shape;445;p27"/>
          <p:cNvSpPr txBox="1">
            <a:spLocks noGrp="1"/>
          </p:cNvSpPr>
          <p:nvPr>
            <p:ph type="ctrTitle" idx="4"/>
          </p:nvPr>
        </p:nvSpPr>
        <p:spPr>
          <a:xfrm>
            <a:off x="1310100" y="413686"/>
            <a:ext cx="7833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Преимущества алгоритма</a:t>
            </a:r>
            <a:endParaRPr dirty="0">
              <a:solidFill>
                <a:srgbClr val="FFFFFF"/>
              </a:solidFill>
            </a:endParaRPr>
          </a:p>
        </p:txBody>
      </p:sp>
      <p:cxnSp>
        <p:nvCxnSpPr>
          <p:cNvPr id="72" name="Google Shape;454;p27"/>
          <p:cNvCxnSpPr/>
          <p:nvPr/>
        </p:nvCxnSpPr>
        <p:spPr>
          <a:xfrm>
            <a:off x="5803500" y="1020940"/>
            <a:ext cx="3340500" cy="0"/>
          </a:xfrm>
          <a:prstGeom prst="straightConnector1">
            <a:avLst/>
          </a:prstGeom>
          <a:noFill/>
          <a:ln w="9525" cap="flat" cmpd="sng">
            <a:solidFill>
              <a:srgbClr val="CD233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30"/>
          <p:cNvSpPr/>
          <p:nvPr/>
        </p:nvSpPr>
        <p:spPr>
          <a:xfrm>
            <a:off x="1614200" y="3223444"/>
            <a:ext cx="1581300" cy="1920900"/>
          </a:xfrm>
          <a:prstGeom prst="rect">
            <a:avLst/>
          </a:prstGeom>
          <a:solidFill>
            <a:srgbClr val="CD233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7" name="Google Shape;617;p30"/>
          <p:cNvSpPr/>
          <p:nvPr/>
        </p:nvSpPr>
        <p:spPr>
          <a:xfrm>
            <a:off x="3781350" y="2848594"/>
            <a:ext cx="1581300" cy="2295600"/>
          </a:xfrm>
          <a:prstGeom prst="rect">
            <a:avLst/>
          </a:prstGeom>
          <a:solidFill>
            <a:srgbClr val="CD233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bg1"/>
              </a:solidFill>
            </a:endParaRPr>
          </a:p>
        </p:txBody>
      </p:sp>
      <p:sp>
        <p:nvSpPr>
          <p:cNvPr id="618" name="Google Shape;618;p30"/>
          <p:cNvSpPr txBox="1">
            <a:spLocks noGrp="1"/>
          </p:cNvSpPr>
          <p:nvPr>
            <p:ph type="ctrTitle" idx="6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solidFill>
                  <a:srgbClr val="FFFFFF"/>
                </a:solidFill>
              </a:rPr>
              <a:t>Возможные улучшения алгоритма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619" name="Google Shape;619;p30"/>
          <p:cNvSpPr txBox="1">
            <a:spLocks noGrp="1"/>
          </p:cNvSpPr>
          <p:nvPr>
            <p:ph type="subTitle" idx="1"/>
          </p:nvPr>
        </p:nvSpPr>
        <p:spPr>
          <a:xfrm>
            <a:off x="3874944" y="3428075"/>
            <a:ext cx="1394100" cy="14868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Clr>
                <a:schemeClr val="dk1"/>
              </a:buClr>
              <a:buSzPts val="1100"/>
            </a:pPr>
            <a:r>
              <a:rPr lang="ru-RU" dirty="0">
                <a:solidFill>
                  <a:schemeClr val="bg1"/>
                </a:solidFill>
              </a:rPr>
              <a:t>Выявление новых закономерностей для повышения качества результата. Улучшение преобразования штрафов другими моделями машинного обучения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620" name="Google Shape;620;p30"/>
          <p:cNvSpPr/>
          <p:nvPr/>
        </p:nvSpPr>
        <p:spPr>
          <a:xfrm>
            <a:off x="5948500" y="2555400"/>
            <a:ext cx="1581300" cy="2588100"/>
          </a:xfrm>
          <a:prstGeom prst="rect">
            <a:avLst/>
          </a:prstGeom>
          <a:solidFill>
            <a:srgbClr val="CD233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bg1"/>
              </a:solidFill>
            </a:endParaRPr>
          </a:p>
        </p:txBody>
      </p:sp>
      <p:sp>
        <p:nvSpPr>
          <p:cNvPr id="621" name="Google Shape;621;p30"/>
          <p:cNvSpPr txBox="1">
            <a:spLocks noGrp="1"/>
          </p:cNvSpPr>
          <p:nvPr>
            <p:ph type="subTitle" idx="2"/>
          </p:nvPr>
        </p:nvSpPr>
        <p:spPr>
          <a:xfrm>
            <a:off x="6042106" y="3192124"/>
            <a:ext cx="1394100" cy="7937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Clr>
                <a:schemeClr val="dk1"/>
              </a:buClr>
              <a:buSzPts val="1100"/>
            </a:pPr>
            <a:r>
              <a:rPr lang="ru-RU" dirty="0">
                <a:solidFill>
                  <a:schemeClr val="bg1"/>
                </a:solidFill>
              </a:rPr>
              <a:t>Алгоритмы преобразований не зависят друг от друга, имеется возможность легко заменять этапы трансформации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622" name="Google Shape;622;p30"/>
          <p:cNvSpPr txBox="1">
            <a:spLocks noGrp="1"/>
          </p:cNvSpPr>
          <p:nvPr>
            <p:ph type="subTitle" idx="3"/>
          </p:nvPr>
        </p:nvSpPr>
        <p:spPr>
          <a:xfrm>
            <a:off x="1707794" y="3891050"/>
            <a:ext cx="1394100" cy="73581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ru-RU" dirty="0">
                <a:solidFill>
                  <a:schemeClr val="bg1"/>
                </a:solidFill>
              </a:rPr>
              <a:t>Большой простор для оптимизации работы кода</a:t>
            </a:r>
            <a:endParaRPr dirty="0">
              <a:solidFill>
                <a:schemeClr val="bg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623" name="Google Shape;623;p30"/>
          <p:cNvSpPr txBox="1">
            <a:spLocks noGrp="1"/>
          </p:cNvSpPr>
          <p:nvPr>
            <p:ph type="ctrTitle"/>
          </p:nvPr>
        </p:nvSpPr>
        <p:spPr>
          <a:xfrm>
            <a:off x="3533994" y="3197674"/>
            <a:ext cx="2076000" cy="3257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ru-RU" sz="1000" dirty="0">
                <a:solidFill>
                  <a:schemeClr val="bg1"/>
                </a:solidFill>
              </a:rPr>
              <a:t>КАЧЕСТВО</a:t>
            </a:r>
            <a:endParaRPr lang="ru-RU" sz="1100" dirty="0">
              <a:solidFill>
                <a:schemeClr val="bg1"/>
              </a:solidFill>
            </a:endParaRPr>
          </a:p>
        </p:txBody>
      </p:sp>
      <p:sp>
        <p:nvSpPr>
          <p:cNvPr id="624" name="Google Shape;624;p30"/>
          <p:cNvSpPr txBox="1">
            <a:spLocks noGrp="1"/>
          </p:cNvSpPr>
          <p:nvPr>
            <p:ph type="ctrTitle" idx="4"/>
          </p:nvPr>
        </p:nvSpPr>
        <p:spPr>
          <a:xfrm>
            <a:off x="5701156" y="2998025"/>
            <a:ext cx="2076000" cy="2946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ru-RU" sz="1000" dirty="0">
                <a:solidFill>
                  <a:schemeClr val="bg1"/>
                </a:solidFill>
              </a:rPr>
              <a:t>ГИБКОСТЬ КОДА</a:t>
            </a:r>
            <a:endParaRPr sz="1000" dirty="0">
              <a:solidFill>
                <a:schemeClr val="bg1"/>
              </a:solidFill>
            </a:endParaRPr>
          </a:p>
        </p:txBody>
      </p:sp>
      <p:sp>
        <p:nvSpPr>
          <p:cNvPr id="625" name="Google Shape;625;p30"/>
          <p:cNvSpPr txBox="1">
            <a:spLocks noGrp="1"/>
          </p:cNvSpPr>
          <p:nvPr>
            <p:ph type="ctrTitle" idx="5"/>
          </p:nvPr>
        </p:nvSpPr>
        <p:spPr>
          <a:xfrm>
            <a:off x="1366844" y="3618425"/>
            <a:ext cx="2076000" cy="36742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 dirty="0">
                <a:solidFill>
                  <a:schemeClr val="bg1"/>
                </a:solidFill>
              </a:rPr>
              <a:t>СКОРОСТЬ</a:t>
            </a:r>
            <a:endParaRPr sz="1100" dirty="0">
              <a:solidFill>
                <a:schemeClr val="bg1"/>
              </a:solidFill>
            </a:endParaRPr>
          </a:p>
        </p:txBody>
      </p:sp>
      <p:sp>
        <p:nvSpPr>
          <p:cNvPr id="626" name="Google Shape;626;p30"/>
          <p:cNvSpPr/>
          <p:nvPr/>
        </p:nvSpPr>
        <p:spPr>
          <a:xfrm>
            <a:off x="1938175" y="2082194"/>
            <a:ext cx="933300" cy="933300"/>
          </a:xfrm>
          <a:prstGeom prst="ellipse">
            <a:avLst/>
          </a:prstGeom>
          <a:solidFill>
            <a:srgbClr val="CD233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7" name="Google Shape;627;p30"/>
          <p:cNvSpPr/>
          <p:nvPr/>
        </p:nvSpPr>
        <p:spPr>
          <a:xfrm>
            <a:off x="4105350" y="1748500"/>
            <a:ext cx="933300" cy="933300"/>
          </a:xfrm>
          <a:prstGeom prst="ellipse">
            <a:avLst/>
          </a:prstGeom>
          <a:solidFill>
            <a:srgbClr val="CD233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8" name="Google Shape;628;p30"/>
          <p:cNvSpPr/>
          <p:nvPr/>
        </p:nvSpPr>
        <p:spPr>
          <a:xfrm>
            <a:off x="6272525" y="1428000"/>
            <a:ext cx="933300" cy="933300"/>
          </a:xfrm>
          <a:prstGeom prst="ellipse">
            <a:avLst/>
          </a:prstGeom>
          <a:solidFill>
            <a:srgbClr val="CD233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29" name="Google Shape;629;p30"/>
          <p:cNvGrpSpPr/>
          <p:nvPr/>
        </p:nvGrpSpPr>
        <p:grpSpPr>
          <a:xfrm>
            <a:off x="4342178" y="1966607"/>
            <a:ext cx="459642" cy="459463"/>
            <a:chOff x="3671350" y="1353725"/>
            <a:chExt cx="1924800" cy="1924050"/>
          </a:xfrm>
          <a:solidFill>
            <a:schemeClr val="bg1"/>
          </a:solidFill>
        </p:grpSpPr>
        <p:sp>
          <p:nvSpPr>
            <p:cNvPr id="630" name="Google Shape;630;p30"/>
            <p:cNvSpPr/>
            <p:nvPr/>
          </p:nvSpPr>
          <p:spPr>
            <a:xfrm>
              <a:off x="4220050" y="1353725"/>
              <a:ext cx="827425" cy="783525"/>
            </a:xfrm>
            <a:custGeom>
              <a:avLst/>
              <a:gdLst/>
              <a:ahLst/>
              <a:cxnLst/>
              <a:rect l="l" t="t" r="r" b="b"/>
              <a:pathLst>
                <a:path w="33097" h="31341" extrusionOk="0">
                  <a:moveTo>
                    <a:pt x="16628" y="0"/>
                  </a:moveTo>
                  <a:cubicBezTo>
                    <a:pt x="15804" y="0"/>
                    <a:pt x="14972" y="380"/>
                    <a:pt x="14593" y="1138"/>
                  </a:cubicBezTo>
                  <a:lnTo>
                    <a:pt x="10740" y="9018"/>
                  </a:lnTo>
                  <a:lnTo>
                    <a:pt x="2160" y="10244"/>
                  </a:lnTo>
                  <a:cubicBezTo>
                    <a:pt x="1284" y="10419"/>
                    <a:pt x="584" y="11003"/>
                    <a:pt x="292" y="11762"/>
                  </a:cubicBezTo>
                  <a:cubicBezTo>
                    <a:pt x="0" y="12579"/>
                    <a:pt x="234" y="13455"/>
                    <a:pt x="876" y="14097"/>
                  </a:cubicBezTo>
                  <a:lnTo>
                    <a:pt x="7121" y="20167"/>
                  </a:lnTo>
                  <a:lnTo>
                    <a:pt x="5662" y="28689"/>
                  </a:lnTo>
                  <a:cubicBezTo>
                    <a:pt x="5487" y="29565"/>
                    <a:pt x="5837" y="30382"/>
                    <a:pt x="6538" y="30907"/>
                  </a:cubicBezTo>
                  <a:cubicBezTo>
                    <a:pt x="6919" y="31193"/>
                    <a:pt x="7352" y="31341"/>
                    <a:pt x="7799" y="31341"/>
                  </a:cubicBezTo>
                  <a:cubicBezTo>
                    <a:pt x="8173" y="31341"/>
                    <a:pt x="8558" y="31237"/>
                    <a:pt x="8931" y="31024"/>
                  </a:cubicBezTo>
                  <a:lnTo>
                    <a:pt x="16577" y="27055"/>
                  </a:lnTo>
                  <a:lnTo>
                    <a:pt x="24224" y="31024"/>
                  </a:lnTo>
                  <a:cubicBezTo>
                    <a:pt x="24579" y="31216"/>
                    <a:pt x="24974" y="31317"/>
                    <a:pt x="25370" y="31317"/>
                  </a:cubicBezTo>
                  <a:cubicBezTo>
                    <a:pt x="25820" y="31317"/>
                    <a:pt x="26272" y="31187"/>
                    <a:pt x="26675" y="30907"/>
                  </a:cubicBezTo>
                  <a:cubicBezTo>
                    <a:pt x="27376" y="30382"/>
                    <a:pt x="27668" y="29507"/>
                    <a:pt x="27551" y="28689"/>
                  </a:cubicBezTo>
                  <a:lnTo>
                    <a:pt x="26092" y="20167"/>
                  </a:lnTo>
                  <a:lnTo>
                    <a:pt x="32279" y="14097"/>
                  </a:lnTo>
                  <a:cubicBezTo>
                    <a:pt x="32863" y="13513"/>
                    <a:pt x="33096" y="12637"/>
                    <a:pt x="32863" y="11762"/>
                  </a:cubicBezTo>
                  <a:cubicBezTo>
                    <a:pt x="32571" y="11003"/>
                    <a:pt x="31929" y="10361"/>
                    <a:pt x="31053" y="10244"/>
                  </a:cubicBezTo>
                  <a:lnTo>
                    <a:pt x="22473" y="9018"/>
                  </a:lnTo>
                  <a:lnTo>
                    <a:pt x="18620" y="1138"/>
                  </a:lnTo>
                  <a:cubicBezTo>
                    <a:pt x="18270" y="380"/>
                    <a:pt x="17453" y="0"/>
                    <a:pt x="166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30"/>
            <p:cNvSpPr/>
            <p:nvPr/>
          </p:nvSpPr>
          <p:spPr>
            <a:xfrm>
              <a:off x="5142300" y="2483925"/>
              <a:ext cx="453850" cy="449475"/>
            </a:xfrm>
            <a:custGeom>
              <a:avLst/>
              <a:gdLst/>
              <a:ahLst/>
              <a:cxnLst/>
              <a:rect l="l" t="t" r="r" b="b"/>
              <a:pathLst>
                <a:path w="18154" h="17979" extrusionOk="0">
                  <a:moveTo>
                    <a:pt x="0" y="0"/>
                  </a:moveTo>
                  <a:lnTo>
                    <a:pt x="0" y="17978"/>
                  </a:lnTo>
                  <a:lnTo>
                    <a:pt x="18153" y="17978"/>
                  </a:lnTo>
                  <a:lnTo>
                    <a:pt x="18153" y="2218"/>
                  </a:lnTo>
                  <a:cubicBezTo>
                    <a:pt x="18153" y="992"/>
                    <a:pt x="17103" y="0"/>
                    <a:pt x="1587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30"/>
            <p:cNvSpPr/>
            <p:nvPr/>
          </p:nvSpPr>
          <p:spPr>
            <a:xfrm>
              <a:off x="4239000" y="2257725"/>
              <a:ext cx="789500" cy="677125"/>
            </a:xfrm>
            <a:custGeom>
              <a:avLst/>
              <a:gdLst/>
              <a:ahLst/>
              <a:cxnLst/>
              <a:rect l="l" t="t" r="r" b="b"/>
              <a:pathLst>
                <a:path w="31580" h="27085" extrusionOk="0">
                  <a:moveTo>
                    <a:pt x="2277" y="1"/>
                  </a:moveTo>
                  <a:cubicBezTo>
                    <a:pt x="993" y="1"/>
                    <a:pt x="1" y="993"/>
                    <a:pt x="1" y="2277"/>
                  </a:cubicBezTo>
                  <a:lnTo>
                    <a:pt x="1" y="27085"/>
                  </a:lnTo>
                  <a:lnTo>
                    <a:pt x="31579" y="27085"/>
                  </a:lnTo>
                  <a:lnTo>
                    <a:pt x="31579" y="2277"/>
                  </a:lnTo>
                  <a:cubicBezTo>
                    <a:pt x="31579" y="993"/>
                    <a:pt x="30587" y="1"/>
                    <a:pt x="2930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30"/>
            <p:cNvSpPr/>
            <p:nvPr/>
          </p:nvSpPr>
          <p:spPr>
            <a:xfrm>
              <a:off x="3671350" y="3047200"/>
              <a:ext cx="1924800" cy="230575"/>
            </a:xfrm>
            <a:custGeom>
              <a:avLst/>
              <a:gdLst/>
              <a:ahLst/>
              <a:cxnLst/>
              <a:rect l="l" t="t" r="r" b="b"/>
              <a:pathLst>
                <a:path w="76992" h="9223" extrusionOk="0">
                  <a:moveTo>
                    <a:pt x="1" y="0"/>
                  </a:moveTo>
                  <a:lnTo>
                    <a:pt x="1" y="6946"/>
                  </a:lnTo>
                  <a:cubicBezTo>
                    <a:pt x="1" y="8172"/>
                    <a:pt x="1051" y="9223"/>
                    <a:pt x="2277" y="9223"/>
                  </a:cubicBezTo>
                  <a:lnTo>
                    <a:pt x="74715" y="9223"/>
                  </a:lnTo>
                  <a:cubicBezTo>
                    <a:pt x="75941" y="9223"/>
                    <a:pt x="76991" y="8172"/>
                    <a:pt x="76991" y="6946"/>
                  </a:cubicBezTo>
                  <a:lnTo>
                    <a:pt x="7699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30"/>
            <p:cNvSpPr/>
            <p:nvPr/>
          </p:nvSpPr>
          <p:spPr>
            <a:xfrm>
              <a:off x="3671350" y="2596275"/>
              <a:ext cx="453875" cy="340050"/>
            </a:xfrm>
            <a:custGeom>
              <a:avLst/>
              <a:gdLst/>
              <a:ahLst/>
              <a:cxnLst/>
              <a:rect l="l" t="t" r="r" b="b"/>
              <a:pathLst>
                <a:path w="18155" h="13602" extrusionOk="0">
                  <a:moveTo>
                    <a:pt x="2277" y="1"/>
                  </a:moveTo>
                  <a:cubicBezTo>
                    <a:pt x="1051" y="1"/>
                    <a:pt x="1" y="1051"/>
                    <a:pt x="1" y="2277"/>
                  </a:cubicBezTo>
                  <a:lnTo>
                    <a:pt x="1" y="13601"/>
                  </a:lnTo>
                  <a:lnTo>
                    <a:pt x="18154" y="13601"/>
                  </a:lnTo>
                  <a:lnTo>
                    <a:pt x="1815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5" name="Google Shape;635;p30"/>
          <p:cNvGrpSpPr/>
          <p:nvPr/>
        </p:nvGrpSpPr>
        <p:grpSpPr>
          <a:xfrm>
            <a:off x="6502888" y="1657346"/>
            <a:ext cx="472533" cy="473852"/>
            <a:chOff x="1869175" y="3274825"/>
            <a:chExt cx="1567275" cy="1571650"/>
          </a:xfrm>
          <a:solidFill>
            <a:schemeClr val="bg1"/>
          </a:solidFill>
        </p:grpSpPr>
        <p:sp>
          <p:nvSpPr>
            <p:cNvPr id="636" name="Google Shape;636;p30"/>
            <p:cNvSpPr/>
            <p:nvPr/>
          </p:nvSpPr>
          <p:spPr>
            <a:xfrm>
              <a:off x="2698025" y="4003000"/>
              <a:ext cx="738425" cy="840575"/>
            </a:xfrm>
            <a:custGeom>
              <a:avLst/>
              <a:gdLst/>
              <a:ahLst/>
              <a:cxnLst/>
              <a:rect l="l" t="t" r="r" b="b"/>
              <a:pathLst>
                <a:path w="29537" h="33623" extrusionOk="0">
                  <a:moveTo>
                    <a:pt x="18387" y="1"/>
                  </a:moveTo>
                  <a:lnTo>
                    <a:pt x="1" y="14652"/>
                  </a:lnTo>
                  <a:lnTo>
                    <a:pt x="1" y="33622"/>
                  </a:lnTo>
                  <a:lnTo>
                    <a:pt x="16403" y="19905"/>
                  </a:lnTo>
                  <a:lnTo>
                    <a:pt x="23232" y="26618"/>
                  </a:lnTo>
                  <a:lnTo>
                    <a:pt x="20314" y="26618"/>
                  </a:lnTo>
                  <a:cubicBezTo>
                    <a:pt x="19321" y="26618"/>
                    <a:pt x="18504" y="27435"/>
                    <a:pt x="18504" y="28427"/>
                  </a:cubicBezTo>
                  <a:cubicBezTo>
                    <a:pt x="18504" y="29478"/>
                    <a:pt x="19321" y="30295"/>
                    <a:pt x="20314" y="30295"/>
                  </a:cubicBezTo>
                  <a:lnTo>
                    <a:pt x="27727" y="30295"/>
                  </a:lnTo>
                  <a:cubicBezTo>
                    <a:pt x="28719" y="30295"/>
                    <a:pt x="29536" y="29478"/>
                    <a:pt x="29536" y="28427"/>
                  </a:cubicBezTo>
                  <a:lnTo>
                    <a:pt x="29536" y="21073"/>
                  </a:lnTo>
                  <a:cubicBezTo>
                    <a:pt x="29478" y="20139"/>
                    <a:pt x="28661" y="19321"/>
                    <a:pt x="27610" y="19321"/>
                  </a:cubicBezTo>
                  <a:cubicBezTo>
                    <a:pt x="26618" y="19321"/>
                    <a:pt x="25800" y="20139"/>
                    <a:pt x="25800" y="21189"/>
                  </a:cubicBezTo>
                  <a:lnTo>
                    <a:pt x="25800" y="24108"/>
                  </a:lnTo>
                  <a:lnTo>
                    <a:pt x="18387" y="16695"/>
                  </a:lnTo>
                  <a:lnTo>
                    <a:pt x="1838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30"/>
            <p:cNvSpPr/>
            <p:nvPr/>
          </p:nvSpPr>
          <p:spPr>
            <a:xfrm>
              <a:off x="1869175" y="4003000"/>
              <a:ext cx="738400" cy="843475"/>
            </a:xfrm>
            <a:custGeom>
              <a:avLst/>
              <a:gdLst/>
              <a:ahLst/>
              <a:cxnLst/>
              <a:rect l="l" t="t" r="r" b="b"/>
              <a:pathLst>
                <a:path w="29536" h="33739" extrusionOk="0">
                  <a:moveTo>
                    <a:pt x="11091" y="1"/>
                  </a:moveTo>
                  <a:lnTo>
                    <a:pt x="11091" y="16695"/>
                  </a:lnTo>
                  <a:lnTo>
                    <a:pt x="3678" y="24108"/>
                  </a:lnTo>
                  <a:lnTo>
                    <a:pt x="3678" y="21189"/>
                  </a:lnTo>
                  <a:cubicBezTo>
                    <a:pt x="3678" y="20139"/>
                    <a:pt x="2860" y="19321"/>
                    <a:pt x="1810" y="19321"/>
                  </a:cubicBezTo>
                  <a:cubicBezTo>
                    <a:pt x="817" y="19321"/>
                    <a:pt x="0" y="20139"/>
                    <a:pt x="0" y="21189"/>
                  </a:cubicBezTo>
                  <a:lnTo>
                    <a:pt x="0" y="28544"/>
                  </a:lnTo>
                  <a:cubicBezTo>
                    <a:pt x="0" y="29536"/>
                    <a:pt x="817" y="30353"/>
                    <a:pt x="1810" y="30353"/>
                  </a:cubicBezTo>
                  <a:lnTo>
                    <a:pt x="9223" y="30353"/>
                  </a:lnTo>
                  <a:cubicBezTo>
                    <a:pt x="10215" y="30353"/>
                    <a:pt x="11032" y="29536"/>
                    <a:pt x="11032" y="28544"/>
                  </a:cubicBezTo>
                  <a:cubicBezTo>
                    <a:pt x="11032" y="27493"/>
                    <a:pt x="10215" y="26735"/>
                    <a:pt x="9223" y="26735"/>
                  </a:cubicBezTo>
                  <a:lnTo>
                    <a:pt x="6304" y="26735"/>
                  </a:lnTo>
                  <a:lnTo>
                    <a:pt x="13134" y="20022"/>
                  </a:lnTo>
                  <a:lnTo>
                    <a:pt x="29536" y="33739"/>
                  </a:lnTo>
                  <a:lnTo>
                    <a:pt x="29536" y="14769"/>
                  </a:lnTo>
                  <a:lnTo>
                    <a:pt x="1109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30"/>
            <p:cNvSpPr/>
            <p:nvPr/>
          </p:nvSpPr>
          <p:spPr>
            <a:xfrm>
              <a:off x="2191675" y="3274825"/>
              <a:ext cx="919350" cy="1014225"/>
            </a:xfrm>
            <a:custGeom>
              <a:avLst/>
              <a:gdLst/>
              <a:ahLst/>
              <a:cxnLst/>
              <a:rect l="l" t="t" r="r" b="b"/>
              <a:pathLst>
                <a:path w="36774" h="40569" extrusionOk="0">
                  <a:moveTo>
                    <a:pt x="18394" y="1"/>
                  </a:moveTo>
                  <a:cubicBezTo>
                    <a:pt x="17920" y="1"/>
                    <a:pt x="17453" y="176"/>
                    <a:pt x="17103" y="526"/>
                  </a:cubicBezTo>
                  <a:lnTo>
                    <a:pt x="11908" y="5721"/>
                  </a:lnTo>
                  <a:cubicBezTo>
                    <a:pt x="11207" y="6422"/>
                    <a:pt x="11207" y="7589"/>
                    <a:pt x="11908" y="8348"/>
                  </a:cubicBezTo>
                  <a:cubicBezTo>
                    <a:pt x="12287" y="8698"/>
                    <a:pt x="12769" y="8873"/>
                    <a:pt x="13243" y="8873"/>
                  </a:cubicBezTo>
                  <a:cubicBezTo>
                    <a:pt x="13717" y="8873"/>
                    <a:pt x="14184" y="8698"/>
                    <a:pt x="14534" y="8348"/>
                  </a:cubicBezTo>
                  <a:lnTo>
                    <a:pt x="16577" y="6305"/>
                  </a:lnTo>
                  <a:lnTo>
                    <a:pt x="16577" y="12667"/>
                  </a:lnTo>
                  <a:lnTo>
                    <a:pt x="0" y="25917"/>
                  </a:lnTo>
                  <a:lnTo>
                    <a:pt x="18387" y="40568"/>
                  </a:lnTo>
                  <a:lnTo>
                    <a:pt x="36774" y="25917"/>
                  </a:lnTo>
                  <a:lnTo>
                    <a:pt x="20255" y="12667"/>
                  </a:lnTo>
                  <a:lnTo>
                    <a:pt x="20255" y="6305"/>
                  </a:lnTo>
                  <a:lnTo>
                    <a:pt x="22298" y="8348"/>
                  </a:lnTo>
                  <a:cubicBezTo>
                    <a:pt x="22648" y="8698"/>
                    <a:pt x="23115" y="8873"/>
                    <a:pt x="23582" y="8873"/>
                  </a:cubicBezTo>
                  <a:cubicBezTo>
                    <a:pt x="24049" y="8873"/>
                    <a:pt x="24516" y="8698"/>
                    <a:pt x="24866" y="8348"/>
                  </a:cubicBezTo>
                  <a:cubicBezTo>
                    <a:pt x="25625" y="7589"/>
                    <a:pt x="25625" y="6422"/>
                    <a:pt x="24866" y="5721"/>
                  </a:cubicBezTo>
                  <a:lnTo>
                    <a:pt x="19729" y="526"/>
                  </a:lnTo>
                  <a:cubicBezTo>
                    <a:pt x="19350" y="176"/>
                    <a:pt x="18868" y="1"/>
                    <a:pt x="1839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9" name="Google Shape;639;p30"/>
          <p:cNvGrpSpPr/>
          <p:nvPr/>
        </p:nvGrpSpPr>
        <p:grpSpPr>
          <a:xfrm>
            <a:off x="2218390" y="2304852"/>
            <a:ext cx="372883" cy="543742"/>
            <a:chOff x="2070550" y="767325"/>
            <a:chExt cx="1106150" cy="1613000"/>
          </a:xfrm>
          <a:solidFill>
            <a:schemeClr val="bg1"/>
          </a:solidFill>
        </p:grpSpPr>
        <p:sp>
          <p:nvSpPr>
            <p:cNvPr id="640" name="Google Shape;640;p30"/>
            <p:cNvSpPr/>
            <p:nvPr/>
          </p:nvSpPr>
          <p:spPr>
            <a:xfrm>
              <a:off x="2199700" y="767325"/>
              <a:ext cx="608525" cy="516100"/>
            </a:xfrm>
            <a:custGeom>
              <a:avLst/>
              <a:gdLst/>
              <a:ahLst/>
              <a:cxnLst/>
              <a:rect l="l" t="t" r="r" b="b"/>
              <a:pathLst>
                <a:path w="24341" h="20644" extrusionOk="0">
                  <a:moveTo>
                    <a:pt x="12200" y="0"/>
                  </a:moveTo>
                  <a:cubicBezTo>
                    <a:pt x="5487" y="0"/>
                    <a:pt x="0" y="5487"/>
                    <a:pt x="0" y="12200"/>
                  </a:cubicBezTo>
                  <a:cubicBezTo>
                    <a:pt x="0" y="15060"/>
                    <a:pt x="993" y="17862"/>
                    <a:pt x="2919" y="20080"/>
                  </a:cubicBezTo>
                  <a:cubicBezTo>
                    <a:pt x="3288" y="20448"/>
                    <a:pt x="3734" y="20644"/>
                    <a:pt x="4146" y="20644"/>
                  </a:cubicBezTo>
                  <a:cubicBezTo>
                    <a:pt x="4451" y="20644"/>
                    <a:pt x="4738" y="20537"/>
                    <a:pt x="4962" y="20313"/>
                  </a:cubicBezTo>
                  <a:cubicBezTo>
                    <a:pt x="5545" y="19788"/>
                    <a:pt x="5604" y="18912"/>
                    <a:pt x="5078" y="18329"/>
                  </a:cubicBezTo>
                  <a:cubicBezTo>
                    <a:pt x="3619" y="16636"/>
                    <a:pt x="2860" y="14476"/>
                    <a:pt x="2860" y="12258"/>
                  </a:cubicBezTo>
                  <a:cubicBezTo>
                    <a:pt x="2860" y="7121"/>
                    <a:pt x="7063" y="2860"/>
                    <a:pt x="12258" y="2860"/>
                  </a:cubicBezTo>
                  <a:cubicBezTo>
                    <a:pt x="17453" y="2860"/>
                    <a:pt x="21656" y="7121"/>
                    <a:pt x="21656" y="12258"/>
                  </a:cubicBezTo>
                  <a:cubicBezTo>
                    <a:pt x="21656" y="14534"/>
                    <a:pt x="20839" y="16636"/>
                    <a:pt x="19379" y="18329"/>
                  </a:cubicBezTo>
                  <a:cubicBezTo>
                    <a:pt x="18912" y="18912"/>
                    <a:pt x="18971" y="19788"/>
                    <a:pt x="19554" y="20313"/>
                  </a:cubicBezTo>
                  <a:cubicBezTo>
                    <a:pt x="19846" y="20547"/>
                    <a:pt x="20138" y="20605"/>
                    <a:pt x="20430" y="20605"/>
                  </a:cubicBezTo>
                  <a:cubicBezTo>
                    <a:pt x="20780" y="20605"/>
                    <a:pt x="21247" y="20430"/>
                    <a:pt x="21422" y="20080"/>
                  </a:cubicBezTo>
                  <a:cubicBezTo>
                    <a:pt x="23348" y="17920"/>
                    <a:pt x="24341" y="15118"/>
                    <a:pt x="24341" y="12200"/>
                  </a:cubicBezTo>
                  <a:cubicBezTo>
                    <a:pt x="24341" y="5487"/>
                    <a:pt x="18912" y="0"/>
                    <a:pt x="1220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30"/>
            <p:cNvSpPr/>
            <p:nvPr/>
          </p:nvSpPr>
          <p:spPr>
            <a:xfrm>
              <a:off x="2341975" y="887475"/>
              <a:ext cx="323975" cy="208700"/>
            </a:xfrm>
            <a:custGeom>
              <a:avLst/>
              <a:gdLst/>
              <a:ahLst/>
              <a:cxnLst/>
              <a:rect l="l" t="t" r="r" b="b"/>
              <a:pathLst>
                <a:path w="12959" h="8348" extrusionOk="0">
                  <a:moveTo>
                    <a:pt x="6479" y="1"/>
                  </a:moveTo>
                  <a:cubicBezTo>
                    <a:pt x="2919" y="1"/>
                    <a:pt x="0" y="2919"/>
                    <a:pt x="0" y="6480"/>
                  </a:cubicBezTo>
                  <a:cubicBezTo>
                    <a:pt x="0" y="7064"/>
                    <a:pt x="59" y="7647"/>
                    <a:pt x="234" y="8231"/>
                  </a:cubicBezTo>
                  <a:cubicBezTo>
                    <a:pt x="1051" y="5604"/>
                    <a:pt x="3444" y="3795"/>
                    <a:pt x="6421" y="3795"/>
                  </a:cubicBezTo>
                  <a:cubicBezTo>
                    <a:pt x="9456" y="3795"/>
                    <a:pt x="11908" y="5604"/>
                    <a:pt x="12667" y="8348"/>
                  </a:cubicBezTo>
                  <a:cubicBezTo>
                    <a:pt x="12842" y="7764"/>
                    <a:pt x="12959" y="7064"/>
                    <a:pt x="12959" y="6480"/>
                  </a:cubicBezTo>
                  <a:cubicBezTo>
                    <a:pt x="12959" y="2919"/>
                    <a:pt x="10040" y="1"/>
                    <a:pt x="647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30"/>
            <p:cNvSpPr/>
            <p:nvPr/>
          </p:nvSpPr>
          <p:spPr>
            <a:xfrm>
              <a:off x="2070550" y="1050925"/>
              <a:ext cx="1106150" cy="1329400"/>
            </a:xfrm>
            <a:custGeom>
              <a:avLst/>
              <a:gdLst/>
              <a:ahLst/>
              <a:cxnLst/>
              <a:rect l="l" t="t" r="r" b="b"/>
              <a:pathLst>
                <a:path w="44246" h="53176" extrusionOk="0">
                  <a:moveTo>
                    <a:pt x="17220" y="0"/>
                  </a:moveTo>
                  <a:cubicBezTo>
                    <a:pt x="15293" y="0"/>
                    <a:pt x="13367" y="1285"/>
                    <a:pt x="13367" y="3853"/>
                  </a:cubicBezTo>
                  <a:lnTo>
                    <a:pt x="13367" y="23290"/>
                  </a:lnTo>
                  <a:cubicBezTo>
                    <a:pt x="13367" y="24458"/>
                    <a:pt x="12492" y="25158"/>
                    <a:pt x="11558" y="25158"/>
                  </a:cubicBezTo>
                  <a:cubicBezTo>
                    <a:pt x="10974" y="25158"/>
                    <a:pt x="10449" y="24808"/>
                    <a:pt x="10040" y="24282"/>
                  </a:cubicBezTo>
                  <a:lnTo>
                    <a:pt x="8289" y="21481"/>
                  </a:lnTo>
                  <a:cubicBezTo>
                    <a:pt x="7472" y="20197"/>
                    <a:pt x="6304" y="19613"/>
                    <a:pt x="5137" y="19613"/>
                  </a:cubicBezTo>
                  <a:cubicBezTo>
                    <a:pt x="2510" y="19613"/>
                    <a:pt x="0" y="22415"/>
                    <a:pt x="1810" y="25450"/>
                  </a:cubicBezTo>
                  <a:lnTo>
                    <a:pt x="16111" y="52884"/>
                  </a:lnTo>
                  <a:cubicBezTo>
                    <a:pt x="16169" y="53001"/>
                    <a:pt x="16403" y="53176"/>
                    <a:pt x="16636" y="53176"/>
                  </a:cubicBezTo>
                  <a:lnTo>
                    <a:pt x="36774" y="53176"/>
                  </a:lnTo>
                  <a:cubicBezTo>
                    <a:pt x="37066" y="53176"/>
                    <a:pt x="37241" y="52942"/>
                    <a:pt x="37241" y="52651"/>
                  </a:cubicBezTo>
                  <a:lnTo>
                    <a:pt x="37766" y="44420"/>
                  </a:lnTo>
                  <a:cubicBezTo>
                    <a:pt x="37766" y="44304"/>
                    <a:pt x="37824" y="44187"/>
                    <a:pt x="37824" y="44128"/>
                  </a:cubicBezTo>
                  <a:cubicBezTo>
                    <a:pt x="42786" y="36599"/>
                    <a:pt x="44245" y="31696"/>
                    <a:pt x="43486" y="26792"/>
                  </a:cubicBezTo>
                  <a:cubicBezTo>
                    <a:pt x="42611" y="21656"/>
                    <a:pt x="38934" y="20839"/>
                    <a:pt x="37241" y="20780"/>
                  </a:cubicBezTo>
                  <a:cubicBezTo>
                    <a:pt x="36774" y="20780"/>
                    <a:pt x="36248" y="20430"/>
                    <a:pt x="35957" y="20021"/>
                  </a:cubicBezTo>
                  <a:cubicBezTo>
                    <a:pt x="34731" y="18154"/>
                    <a:pt x="33038" y="17628"/>
                    <a:pt x="31637" y="17628"/>
                  </a:cubicBezTo>
                  <a:cubicBezTo>
                    <a:pt x="30587" y="17628"/>
                    <a:pt x="29769" y="17920"/>
                    <a:pt x="29244" y="18037"/>
                  </a:cubicBezTo>
                  <a:lnTo>
                    <a:pt x="29011" y="18037"/>
                  </a:lnTo>
                  <a:cubicBezTo>
                    <a:pt x="28777" y="18037"/>
                    <a:pt x="28660" y="17978"/>
                    <a:pt x="28485" y="17745"/>
                  </a:cubicBezTo>
                  <a:cubicBezTo>
                    <a:pt x="27259" y="15644"/>
                    <a:pt x="25450" y="15060"/>
                    <a:pt x="23991" y="15060"/>
                  </a:cubicBezTo>
                  <a:cubicBezTo>
                    <a:pt x="23115" y="15060"/>
                    <a:pt x="22298" y="15293"/>
                    <a:pt x="21773" y="15410"/>
                  </a:cubicBezTo>
                  <a:lnTo>
                    <a:pt x="21597" y="15410"/>
                  </a:lnTo>
                  <a:cubicBezTo>
                    <a:pt x="21247" y="15410"/>
                    <a:pt x="21014" y="15177"/>
                    <a:pt x="21014" y="14885"/>
                  </a:cubicBezTo>
                  <a:lnTo>
                    <a:pt x="21014" y="3853"/>
                  </a:lnTo>
                  <a:cubicBezTo>
                    <a:pt x="21014" y="1285"/>
                    <a:pt x="19088" y="0"/>
                    <a:pt x="1722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643" name="Google Shape;643;p30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rgbClr val="CD233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3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3" name="Google Shape;3803;p44"/>
          <p:cNvSpPr txBox="1">
            <a:spLocks noGrp="1"/>
          </p:cNvSpPr>
          <p:nvPr>
            <p:ph type="title" idx="4294967295"/>
          </p:nvPr>
        </p:nvSpPr>
        <p:spPr>
          <a:xfrm>
            <a:off x="1048350" y="2089349"/>
            <a:ext cx="7047300" cy="64040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-RU" sz="3600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  <a:sym typeface="Arial"/>
              </a:rPr>
              <a:t>Спасибо за внимание!</a:t>
            </a:r>
            <a:endParaRPr sz="36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WEB PROPOSAL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8FFD5"/>
      </a:accent1>
      <a:accent2>
        <a:srgbClr val="48FFD5"/>
      </a:accent2>
      <a:accent3>
        <a:srgbClr val="48FFD5"/>
      </a:accent3>
      <a:accent4>
        <a:srgbClr val="48FFD5"/>
      </a:accent4>
      <a:accent5>
        <a:srgbClr val="48FFD5"/>
      </a:accent5>
      <a:accent6>
        <a:srgbClr val="48FFD5"/>
      </a:accent6>
      <a:hlink>
        <a:srgbClr val="48FFD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1965</TotalTime>
  <Words>265</Words>
  <Application>Microsoft Office PowerPoint</Application>
  <PresentationFormat>Экран (16:9)</PresentationFormat>
  <Paragraphs>62</Paragraphs>
  <Slides>9</Slides>
  <Notes>9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9</vt:i4>
      </vt:variant>
    </vt:vector>
  </HeadingPairs>
  <TitlesOfParts>
    <vt:vector size="18" baseType="lpstr">
      <vt:lpstr>Bree Serif</vt:lpstr>
      <vt:lpstr>Roboto Light</vt:lpstr>
      <vt:lpstr>Proxima Nova</vt:lpstr>
      <vt:lpstr>Arial</vt:lpstr>
      <vt:lpstr>Calibri</vt:lpstr>
      <vt:lpstr>Roboto Black</vt:lpstr>
      <vt:lpstr>Proxima Nova Semibold</vt:lpstr>
      <vt:lpstr>WEB PROPOSAL</vt:lpstr>
      <vt:lpstr>SlidesGo Final Pages</vt:lpstr>
      <vt:lpstr>ЯАК</vt:lpstr>
      <vt:lpstr>ЯАК</vt:lpstr>
      <vt:lpstr>Формулировка задачи</vt:lpstr>
      <vt:lpstr>Категории штрафов</vt:lpstr>
      <vt:lpstr>Категории штрафов</vt:lpstr>
      <vt:lpstr>Эволюционный алгоритм</vt:lpstr>
      <vt:lpstr>ПРЕДЕЛЬНАЯ ПРОСТОТА</vt:lpstr>
      <vt:lpstr>Возможные улучшения алгоритма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PROJECT PROPOSAL</dc:title>
  <cp:lastModifiedBy>Сергей Андриевский</cp:lastModifiedBy>
  <cp:revision>70</cp:revision>
  <dcterms:modified xsi:type="dcterms:W3CDTF">2020-11-01T08:40:48Z</dcterms:modified>
</cp:coreProperties>
</file>